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63" r:id="rId4"/>
    <p:sldId id="270" r:id="rId5"/>
    <p:sldId id="292" r:id="rId6"/>
    <p:sldId id="298" r:id="rId7"/>
    <p:sldId id="300" r:id="rId8"/>
    <p:sldId id="291" r:id="rId9"/>
    <p:sldId id="293" r:id="rId10"/>
    <p:sldId id="297" r:id="rId11"/>
    <p:sldId id="299" r:id="rId12"/>
    <p:sldId id="294" r:id="rId13"/>
    <p:sldId id="301" r:id="rId14"/>
    <p:sldId id="295" r:id="rId15"/>
    <p:sldId id="296" r:id="rId16"/>
    <p:sldId id="266" r:id="rId17"/>
    <p:sldId id="30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6" autoAdjust="0"/>
    <p:restoredTop sz="71565" autoAdjust="0"/>
  </p:normalViewPr>
  <p:slideViewPr>
    <p:cSldViewPr snapToGrid="0">
      <p:cViewPr varScale="1">
        <p:scale>
          <a:sx n="85" d="100"/>
          <a:sy n="85" d="100"/>
        </p:scale>
        <p:origin x="207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E355C-1CEB-488F-9603-2530AFF3AD46}" type="datetimeFigureOut">
              <a:rPr lang="en-GB" smtClean="0"/>
              <a:t>26/02/2021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37C5B-FEC3-495B-8779-01850281E7D4}" type="slidenum">
              <a:rPr lang="en-GB" smtClean="0"/>
              <a:t>‹#›</a:t>
            </a:fld>
            <a:endParaRPr lang="en-GB"/>
          </a:p>
        </p:txBody>
      </p:sp>
    </p:spTree>
    <p:extLst>
      <p:ext uri="{BB962C8B-B14F-4D97-AF65-F5344CB8AC3E}">
        <p14:creationId xmlns:p14="http://schemas.microsoft.com/office/powerpoint/2010/main" val="3917653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CA69FB0-FACA-4FEB-BCEB-4D285D820F06}" type="slidenum">
              <a:rPr lang="en-US" altLang="en-US" smtClean="0"/>
              <a:pPr>
                <a:spcBef>
                  <a:spcPct val="0"/>
                </a:spcBef>
              </a:pPr>
              <a:t>1</a:t>
            </a:fld>
            <a:endParaRPr lang="en-US" altLang="en-US"/>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9798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76737C5B-FEC3-495B-8779-01850281E7D4}" type="slidenum">
              <a:rPr lang="en-GB" smtClean="0"/>
              <a:t>11</a:t>
            </a:fld>
            <a:endParaRPr lang="en-GB"/>
          </a:p>
        </p:txBody>
      </p:sp>
    </p:spTree>
    <p:extLst>
      <p:ext uri="{BB962C8B-B14F-4D97-AF65-F5344CB8AC3E}">
        <p14:creationId xmlns:p14="http://schemas.microsoft.com/office/powerpoint/2010/main" val="651796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Tourism can be made more sustainable through innovation and disruption such as the shared economy, slow travel, eco-tourism and numerous other technological solutions. However, a more concerted effort is required to achieve inter- and intra-generational benefits from tourism and limit negative consequences.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Tourism is widely acknowledged as a growing sector of the global economy and contributes to employment, economic growth, environmental protection and poverty alleviation.  If managed well, it can preserve the natural and cultural assets on which it depends, through providing the economic means to keep culture and natural assets alive, the protection of those assets and increased visitor appreciation of those assets.  Tourism can also empower host communities, generate trade opportunities, and foster peace and intercultural understanding today and into the future (UNWTO and UNDP, 2017).</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tourism industry globally and in any given country is made up of a complex web of actors who have a vested interest in the success of sector and individual ventures from different, and sometimes competing, vantage points.  These stakeholders can include, </a:t>
            </a:r>
            <a:r>
              <a:rPr lang="en-AU" sz="1200" i="1" kern="1200" dirty="0">
                <a:solidFill>
                  <a:schemeClr val="tx1"/>
                </a:solidFill>
                <a:effectLst/>
                <a:latin typeface="+mn-lt"/>
                <a:ea typeface="+mn-ea"/>
                <a:cs typeface="+mn-cs"/>
              </a:rPr>
              <a:t>inter alia</a:t>
            </a:r>
            <a:r>
              <a:rPr lang="en-AU" sz="1200" kern="1200" dirty="0">
                <a:solidFill>
                  <a:schemeClr val="tx1"/>
                </a:solidFill>
                <a:effectLst/>
                <a:latin typeface="+mn-lt"/>
                <a:ea typeface="+mn-ea"/>
                <a:cs typeface="+mn-cs"/>
              </a:rPr>
              <a:t>, tour operators, the local community, tourists, hotels, airlines, technology companies, different levels of government, local businesses, residents, activist groups and tour company employees (</a:t>
            </a:r>
            <a:r>
              <a:rPr lang="en-AU" sz="1200" kern="1200" dirty="0" err="1">
                <a:solidFill>
                  <a:schemeClr val="tx1"/>
                </a:solidFill>
                <a:effectLst/>
                <a:latin typeface="+mn-lt"/>
                <a:ea typeface="+mn-ea"/>
                <a:cs typeface="+mn-cs"/>
              </a:rPr>
              <a:t>Sautter</a:t>
            </a:r>
            <a:r>
              <a:rPr lang="en-AU" sz="1200" kern="1200" dirty="0">
                <a:solidFill>
                  <a:schemeClr val="tx1"/>
                </a:solidFill>
                <a:effectLst/>
                <a:latin typeface="+mn-lt"/>
                <a:ea typeface="+mn-ea"/>
                <a:cs typeface="+mn-cs"/>
              </a:rPr>
              <a:t> and </a:t>
            </a:r>
            <a:r>
              <a:rPr lang="en-AU" sz="1200" kern="1200" dirty="0" err="1">
                <a:solidFill>
                  <a:schemeClr val="tx1"/>
                </a:solidFill>
                <a:effectLst/>
                <a:latin typeface="+mn-lt"/>
                <a:ea typeface="+mn-ea"/>
                <a:cs typeface="+mn-cs"/>
              </a:rPr>
              <a:t>Leisen</a:t>
            </a:r>
            <a:r>
              <a:rPr lang="en-AU" sz="1200" kern="1200" dirty="0">
                <a:solidFill>
                  <a:schemeClr val="tx1"/>
                </a:solidFill>
                <a:effectLst/>
                <a:latin typeface="+mn-lt"/>
                <a:ea typeface="+mn-ea"/>
                <a:cs typeface="+mn-cs"/>
              </a:rPr>
              <a:t>, 1999).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Therefore, on the question of whose responsibility sustainable tourism ultimately is, it is important to add to whom and for what are they responsible?  According to Goodwin (2011), responsible tourism requires action on the part of producers, tourists and all stakeholders to make decisions and demonstrate action on sustainability solutions from the originating markets to the destination.  This is considered a systems approach to responsible tourism.</a:t>
            </a:r>
          </a:p>
          <a:p>
            <a:endParaRPr lang="en-US" dirty="0"/>
          </a:p>
        </p:txBody>
      </p:sp>
      <p:sp>
        <p:nvSpPr>
          <p:cNvPr id="4" name="Slide Number Placeholder 3"/>
          <p:cNvSpPr>
            <a:spLocks noGrp="1"/>
          </p:cNvSpPr>
          <p:nvPr>
            <p:ph type="sldNum" sz="quarter" idx="5"/>
          </p:nvPr>
        </p:nvSpPr>
        <p:spPr/>
        <p:txBody>
          <a:bodyPr/>
          <a:lstStyle/>
          <a:p>
            <a:fld id="{76737C5B-FEC3-495B-8779-01850281E7D4}" type="slidenum">
              <a:rPr lang="en-GB" smtClean="0"/>
              <a:t>12</a:t>
            </a:fld>
            <a:endParaRPr lang="en-GB"/>
          </a:p>
        </p:txBody>
      </p:sp>
    </p:spTree>
    <p:extLst>
      <p:ext uri="{BB962C8B-B14F-4D97-AF65-F5344CB8AC3E}">
        <p14:creationId xmlns:p14="http://schemas.microsoft.com/office/powerpoint/2010/main" val="2759751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6737C5B-FEC3-495B-8779-01850281E7D4}" type="slidenum">
              <a:rPr lang="en-GB" smtClean="0"/>
              <a:t>13</a:t>
            </a:fld>
            <a:endParaRPr lang="en-GB"/>
          </a:p>
        </p:txBody>
      </p:sp>
    </p:spTree>
    <p:extLst>
      <p:ext uri="{BB962C8B-B14F-4D97-AF65-F5344CB8AC3E}">
        <p14:creationId xmlns:p14="http://schemas.microsoft.com/office/powerpoint/2010/main" val="827280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 ‘Wicked’ problem has innumerable causes, is tough to describe, and doesn’t have a right answer. Environmental degradation, terrorism, and poverty—these are classic examples of wicked problems. They’re the opposite of hard but ordinary problems, which people can solve in a finite time period by applying standard techniques. Not only do conventional processes fail to tackle wicked problems, but they may exacerbate situations by generating undesirable consequences. (</a:t>
            </a:r>
            <a:r>
              <a:rPr lang="en-AU" sz="1200" kern="1200" dirty="0" err="1">
                <a:solidFill>
                  <a:schemeClr val="tx1"/>
                </a:solidFill>
                <a:effectLst/>
                <a:latin typeface="+mn-lt"/>
                <a:ea typeface="+mn-ea"/>
                <a:cs typeface="+mn-cs"/>
              </a:rPr>
              <a:t>Rittel</a:t>
            </a:r>
            <a:r>
              <a:rPr lang="en-AU" sz="1200" kern="1200" dirty="0">
                <a:solidFill>
                  <a:schemeClr val="tx1"/>
                </a:solidFill>
                <a:effectLst/>
                <a:latin typeface="+mn-lt"/>
                <a:ea typeface="+mn-ea"/>
                <a:cs typeface="+mn-cs"/>
              </a:rPr>
              <a:t> and Weber, 1973)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Despite positive effects of tourism, it also has the potential to increase greenhouse gas emissions, create economic leakages, require resource management and impact on local communities and cultural assets – all wicked problems (Goodwin, 2011; </a:t>
            </a:r>
            <a:r>
              <a:rPr lang="en-AU" sz="1200" kern="1200" dirty="0" err="1">
                <a:solidFill>
                  <a:schemeClr val="tx1"/>
                </a:solidFill>
                <a:effectLst/>
                <a:latin typeface="+mn-lt"/>
                <a:ea typeface="+mn-ea"/>
                <a:cs typeface="+mn-cs"/>
              </a:rPr>
              <a:t>Mihalic</a:t>
            </a:r>
            <a:r>
              <a:rPr lang="en-AU" sz="1200" kern="1200" dirty="0">
                <a:solidFill>
                  <a:schemeClr val="tx1"/>
                </a:solidFill>
                <a:effectLst/>
                <a:latin typeface="+mn-lt"/>
                <a:ea typeface="+mn-ea"/>
                <a:cs typeface="+mn-cs"/>
              </a:rPr>
              <a:t>, 2016).  It therefore becomes imperative that the various stakeholders in the tourism industry play an active and collective role in mitigating these negative consequences.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tourism system refers to a functional structure comprising supply and demand components that influence one another’</a:t>
            </a:r>
            <a:r>
              <a:rPr lang="en-AU" dirty="0">
                <a:effectLst/>
              </a:rPr>
              <a:t> (Choi et al., 2017: 3)</a:t>
            </a:r>
            <a:endParaRPr lang="en-AU" sz="1200" kern="1200" dirty="0">
              <a:solidFill>
                <a:schemeClr val="tx1"/>
              </a:solidFill>
              <a:effectLst/>
              <a:latin typeface="+mn-lt"/>
              <a:ea typeface="+mn-ea"/>
              <a:cs typeface="+mn-cs"/>
            </a:endParaRPr>
          </a:p>
          <a:p>
            <a:endParaRPr lang="en-US" dirty="0"/>
          </a:p>
          <a:p>
            <a:r>
              <a:rPr lang="en-AU" sz="1200" kern="1200" dirty="0">
                <a:solidFill>
                  <a:schemeClr val="tx1"/>
                </a:solidFill>
                <a:effectLst/>
                <a:latin typeface="+mn-lt"/>
                <a:ea typeface="+mn-ea"/>
                <a:cs typeface="+mn-cs"/>
              </a:rPr>
              <a:t>A growing number of studies in the tourism field are taking a systems lens to investigate phenomena, including threats to tourism sustainability (Mai and Smith, 2015), interaction among and with tourism stakeholders (Morrison and Pickering, 2013), tourism futures (Walker </a:t>
            </a:r>
            <a:r>
              <a:rPr lang="en-AU" sz="1200" i="1" kern="1200" dirty="0">
                <a:solidFill>
                  <a:schemeClr val="tx1"/>
                </a:solidFill>
                <a:effectLst/>
                <a:latin typeface="+mn-lt"/>
                <a:ea typeface="+mn-ea"/>
                <a:cs typeface="+mn-cs"/>
              </a:rPr>
              <a:t>et al</a:t>
            </a:r>
            <a:r>
              <a:rPr lang="en-AU" sz="1200" kern="1200" dirty="0">
                <a:solidFill>
                  <a:schemeClr val="tx1"/>
                </a:solidFill>
                <a:effectLst/>
                <a:latin typeface="+mn-lt"/>
                <a:ea typeface="+mn-ea"/>
                <a:cs typeface="+mn-cs"/>
              </a:rPr>
              <a:t>., 1998), ecotourism systems (Choi et al., 2017) and understanding destination image (</a:t>
            </a:r>
            <a:r>
              <a:rPr lang="en-AU" sz="1200" kern="1200" dirty="0" err="1">
                <a:solidFill>
                  <a:schemeClr val="tx1"/>
                </a:solidFill>
                <a:effectLst/>
                <a:latin typeface="+mn-lt"/>
                <a:ea typeface="+mn-ea"/>
                <a:cs typeface="+mn-cs"/>
              </a:rPr>
              <a:t>Tegegne</a:t>
            </a:r>
            <a:r>
              <a:rPr lang="en-AU" sz="120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et al.,</a:t>
            </a:r>
            <a:r>
              <a:rPr lang="en-AU" sz="1200" kern="1200" dirty="0">
                <a:solidFill>
                  <a:schemeClr val="tx1"/>
                </a:solidFill>
                <a:effectLst/>
                <a:latin typeface="+mn-lt"/>
                <a:ea typeface="+mn-ea"/>
                <a:cs typeface="+mn-cs"/>
              </a:rPr>
              <a:t> 2018). </a:t>
            </a:r>
          </a:p>
          <a:p>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As tourism is expected to grow globally, the task is not to limit the growth, but to manage it in a way that benefits tourists, the destination environment and host populations (Liu, 2003). To achieve this, the future of responsible tourism requires decision-makers to take a systems approach; one where the interconnectedness and complexity of the system is accounted for, and stakeholders are actively involved in each part of the system. One of the key benefits of systems thinking over traditional analysis is that it focuses on how elements of the system interact with each other over time, rather than analysing the individual elements on their 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Example - https://</a:t>
            </a:r>
            <a:r>
              <a:rPr lang="en-AU" sz="1200" kern="1200" dirty="0" err="1">
                <a:solidFill>
                  <a:schemeClr val="tx1"/>
                </a:solidFill>
                <a:effectLst/>
                <a:latin typeface="+mn-lt"/>
                <a:ea typeface="+mn-ea"/>
                <a:cs typeface="+mn-cs"/>
              </a:rPr>
              <a:t>www.youtube.com</a:t>
            </a:r>
            <a:r>
              <a:rPr lang="en-AU" sz="1200" kern="1200" dirty="0">
                <a:solidFill>
                  <a:schemeClr val="tx1"/>
                </a:solidFill>
                <a:effectLst/>
                <a:latin typeface="+mn-lt"/>
                <a:ea typeface="+mn-ea"/>
                <a:cs typeface="+mn-cs"/>
              </a:rPr>
              <a:t>/</a:t>
            </a:r>
            <a:r>
              <a:rPr lang="en-AU" sz="1200" kern="1200" dirty="0" err="1">
                <a:solidFill>
                  <a:schemeClr val="tx1"/>
                </a:solidFill>
                <a:effectLst/>
                <a:latin typeface="+mn-lt"/>
                <a:ea typeface="+mn-ea"/>
                <a:cs typeface="+mn-cs"/>
              </a:rPr>
              <a:t>watch?v</a:t>
            </a:r>
            <a:r>
              <a:rPr lang="en-AU" sz="1200" kern="1200" dirty="0">
                <a:solidFill>
                  <a:schemeClr val="tx1"/>
                </a:solidFill>
                <a:effectLst/>
                <a:latin typeface="+mn-lt"/>
                <a:ea typeface="+mn-ea"/>
                <a:cs typeface="+mn-cs"/>
              </a:rPr>
              <a:t>=17BP9n6g1F0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6737C5B-FEC3-495B-8779-01850281E7D4}" type="slidenum">
              <a:rPr lang="en-GB" smtClean="0"/>
              <a:t>14</a:t>
            </a:fld>
            <a:endParaRPr lang="en-GB"/>
          </a:p>
        </p:txBody>
      </p:sp>
    </p:spTree>
    <p:extLst>
      <p:ext uri="{BB962C8B-B14F-4D97-AF65-F5344CB8AC3E}">
        <p14:creationId xmlns:p14="http://schemas.microsoft.com/office/powerpoint/2010/main" val="1264143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This chapter has shown that the future and very existence of tourism is likely to be impacted by inter- and intra-generational challenges posed by the natural environment, societal development and economic considerations.  Therefore, the current growth and innovation in the industry cannot be expected to continue infinitely as we continue to hit planetary boundaries and limits to growth. Rather, this requires an urgent and critical assessment of the entire tourism system and the extent to which the various components and stakeholders in the system are contributing positively or negatively to future generations’ ability to share in the benefits from tourism.  </a:t>
            </a:r>
          </a:p>
          <a:p>
            <a:r>
              <a:rPr lang="en-AU" sz="1200" kern="1200" dirty="0">
                <a:solidFill>
                  <a:schemeClr val="tx1"/>
                </a:solidFill>
                <a:effectLst/>
                <a:latin typeface="+mn-lt"/>
                <a:ea typeface="+mn-ea"/>
                <a:cs typeface="+mn-cs"/>
              </a:rPr>
              <a:t>Taking this view of tourism within a broader context requires the responsible management of change and transitions.  Responsible tourism, which has been framed in this chapter as the actions required to transform and make the tourism industry more sustainable, therefore becomes the responsibility of all stakeholders to reduce the negative and enhance the positive effects of tourism.</a:t>
            </a:r>
          </a:p>
          <a:p>
            <a:endParaRPr lang="en-US" dirty="0"/>
          </a:p>
        </p:txBody>
      </p:sp>
      <p:sp>
        <p:nvSpPr>
          <p:cNvPr id="4" name="Slide Number Placeholder 3"/>
          <p:cNvSpPr>
            <a:spLocks noGrp="1"/>
          </p:cNvSpPr>
          <p:nvPr>
            <p:ph type="sldNum" sz="quarter" idx="5"/>
          </p:nvPr>
        </p:nvSpPr>
        <p:spPr/>
        <p:txBody>
          <a:bodyPr/>
          <a:lstStyle/>
          <a:p>
            <a:fld id="{76737C5B-FEC3-495B-8779-01850281E7D4}" type="slidenum">
              <a:rPr lang="en-GB" smtClean="0"/>
              <a:t>15</a:t>
            </a:fld>
            <a:endParaRPr lang="en-GB"/>
          </a:p>
        </p:txBody>
      </p:sp>
    </p:spTree>
    <p:extLst>
      <p:ext uri="{BB962C8B-B14F-4D97-AF65-F5344CB8AC3E}">
        <p14:creationId xmlns:p14="http://schemas.microsoft.com/office/powerpoint/2010/main" val="1621235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737C5B-FEC3-495B-8779-01850281E7D4}" type="slidenum">
              <a:rPr lang="en-GB" smtClean="0"/>
              <a:t>17</a:t>
            </a:fld>
            <a:endParaRPr lang="en-GB"/>
          </a:p>
        </p:txBody>
      </p:sp>
    </p:spTree>
    <p:extLst>
      <p:ext uri="{BB962C8B-B14F-4D97-AF65-F5344CB8AC3E}">
        <p14:creationId xmlns:p14="http://schemas.microsoft.com/office/powerpoint/2010/main" val="367368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UN World Tourism Organisation (UNWTO) forecasts that the number of international tourist arrivals will increase from 1.5 billion in 2019 to 1.8 billion in 2030 (UNWTO, 2019; 2020e).  Given these vast numbers, it becomes important to explore the existential threats to the tourism industry from a sustainable development perspective, and the impact this growth has on natural, socio-cultural and economic environments across the world.  </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It was Albert Einstein who said that we cannot solve tomorrow’s problems with the same thinking we used when we created them.  Given the complexity and ‘wickedness’ of the long list of today’s sustainability challenges, which include: climate change, overtourism, land degradation, poverty, global pandemics, child labour and waste, responsible tourism requires a systems approach to tackle this complexity.  This approach will be outlined later in this chapter.</a:t>
            </a:r>
          </a:p>
          <a:p>
            <a:endParaRPr lang="en-AU" dirty="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a:solidFill>
                  <a:schemeClr val="tx1"/>
                </a:solidFill>
                <a:effectLst/>
                <a:latin typeface="+mn-lt"/>
                <a:ea typeface="+mn-ea"/>
                <a:cs typeface="+mn-cs"/>
              </a:rPr>
              <a:t>The tourism industry is cognisant of these impacts and complexity, and sustainability in the industry is being driven by four forces of social change: dissatisfaction with existing products; growing environmental awareness and cultural sensitivity; realisation by destination regions of the precious resources they possess and their vulnerability; and the changing attitudes of developers and tour operators (Liu, 2003: 460). These drivers, individually and in unison, have created the impetus for the tourism sector to approach and address its stakeholders, including the natural environment, more sustainably. </a:t>
            </a:r>
          </a:p>
          <a:p>
            <a:endParaRPr lang="en-AU" dirty="0"/>
          </a:p>
        </p:txBody>
      </p:sp>
      <p:sp>
        <p:nvSpPr>
          <p:cNvPr id="4" name="Slide Number Placeholder 3"/>
          <p:cNvSpPr>
            <a:spLocks noGrp="1"/>
          </p:cNvSpPr>
          <p:nvPr>
            <p:ph type="sldNum" sz="quarter" idx="5"/>
          </p:nvPr>
        </p:nvSpPr>
        <p:spPr/>
        <p:txBody>
          <a:bodyPr/>
          <a:lstStyle/>
          <a:p>
            <a:fld id="{76737C5B-FEC3-495B-8779-01850281E7D4}" type="slidenum">
              <a:rPr lang="en-GB" smtClean="0"/>
              <a:t>3</a:t>
            </a:fld>
            <a:endParaRPr lang="en-GB"/>
          </a:p>
        </p:txBody>
      </p:sp>
    </p:spTree>
    <p:extLst>
      <p:ext uri="{BB962C8B-B14F-4D97-AF65-F5344CB8AC3E}">
        <p14:creationId xmlns:p14="http://schemas.microsoft.com/office/powerpoint/2010/main" val="313156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 are numerous definitions of sustainability. For the purposes of this topic we will adopt this definition which is sometimes a more commonly known as the Brunt land definition. It states that sustainability involves development that meets the needs of the present without compromising the ability of future generations to meet their own needs.</a:t>
            </a:r>
          </a:p>
          <a:p>
            <a:endParaRPr lang="en-AU" dirty="0"/>
          </a:p>
          <a:p>
            <a:endParaRPr lang="en-AU" dirty="0"/>
          </a:p>
        </p:txBody>
      </p:sp>
      <p:sp>
        <p:nvSpPr>
          <p:cNvPr id="4" name="Slide Number Placeholder 3"/>
          <p:cNvSpPr>
            <a:spLocks noGrp="1"/>
          </p:cNvSpPr>
          <p:nvPr>
            <p:ph type="sldNum" sz="quarter" idx="5"/>
          </p:nvPr>
        </p:nvSpPr>
        <p:spPr/>
        <p:txBody>
          <a:bodyPr/>
          <a:lstStyle/>
          <a:p>
            <a:fld id="{76737C5B-FEC3-495B-8779-01850281E7D4}" type="slidenum">
              <a:rPr lang="en-GB" smtClean="0"/>
              <a:t>4</a:t>
            </a:fld>
            <a:endParaRPr lang="en-GB"/>
          </a:p>
        </p:txBody>
      </p:sp>
    </p:spTree>
    <p:extLst>
      <p:ext uri="{BB962C8B-B14F-4D97-AF65-F5344CB8AC3E}">
        <p14:creationId xmlns:p14="http://schemas.microsoft.com/office/powerpoint/2010/main" val="1712432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 three pillars of sustainability are a powerful tool for defining the complete sustainability problem. This consists of at least the economic, social, and environmental pillars. If any one pillar is weak then the system as a whole is unsustainable. For example,</a:t>
            </a:r>
            <a:r>
              <a:rPr lang="en-US" baseline="0" dirty="0"/>
              <a:t> the financial crisis has had implications for the environment and society.  Similarly, climate change has implications for society and economies. Any viable, or ‘sustainable’ solution to global problems requires a consideration of all three dimensions.</a:t>
            </a:r>
            <a:endParaRPr lang="en-US" dirty="0"/>
          </a:p>
        </p:txBody>
      </p:sp>
      <p:sp>
        <p:nvSpPr>
          <p:cNvPr id="4" name="Slide Number Placeholder 3"/>
          <p:cNvSpPr>
            <a:spLocks noGrp="1"/>
          </p:cNvSpPr>
          <p:nvPr>
            <p:ph type="sldNum" sz="quarter" idx="5"/>
          </p:nvPr>
        </p:nvSpPr>
        <p:spPr/>
        <p:txBody>
          <a:bodyPr/>
          <a:lstStyle/>
          <a:p>
            <a:fld id="{76737C5B-FEC3-495B-8779-01850281E7D4}" type="slidenum">
              <a:rPr lang="en-GB" smtClean="0"/>
              <a:t>5</a:t>
            </a:fld>
            <a:endParaRPr lang="en-GB"/>
          </a:p>
        </p:txBody>
      </p:sp>
    </p:spTree>
    <p:extLst>
      <p:ext uri="{BB962C8B-B14F-4D97-AF65-F5344CB8AC3E}">
        <p14:creationId xmlns:p14="http://schemas.microsoft.com/office/powerpoint/2010/main" val="2480741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In relation to the economic pillar, tourism is a significant revenue generator globally; however, most of the income is earned by the multinational tour operators, airlines and other large international hospitality conglomerates (</a:t>
            </a:r>
            <a:r>
              <a:rPr lang="en-AU" sz="1200" kern="1200" dirty="0" err="1">
                <a:solidFill>
                  <a:schemeClr val="tx1"/>
                </a:solidFill>
                <a:effectLst/>
                <a:latin typeface="+mn-lt"/>
                <a:ea typeface="+mn-ea"/>
                <a:cs typeface="+mn-cs"/>
              </a:rPr>
              <a:t>Mihalic</a:t>
            </a:r>
            <a:r>
              <a:rPr lang="en-AU" sz="1200" kern="1200" dirty="0">
                <a:solidFill>
                  <a:schemeClr val="tx1"/>
                </a:solidFill>
                <a:effectLst/>
                <a:latin typeface="+mn-lt"/>
                <a:ea typeface="+mn-ea"/>
                <a:cs typeface="+mn-cs"/>
              </a:rPr>
              <a:t>, 2016). Bramwell </a:t>
            </a:r>
            <a:r>
              <a:rPr lang="en-AU" sz="1200" i="1" kern="1200" dirty="0">
                <a:solidFill>
                  <a:schemeClr val="tx1"/>
                </a:solidFill>
                <a:effectLst/>
                <a:latin typeface="+mn-lt"/>
                <a:ea typeface="+mn-ea"/>
                <a:cs typeface="+mn-cs"/>
              </a:rPr>
              <a:t>et al.</a:t>
            </a:r>
            <a:r>
              <a:rPr lang="en-AU" sz="1200" kern="1200" dirty="0">
                <a:solidFill>
                  <a:schemeClr val="tx1"/>
                </a:solidFill>
                <a:effectLst/>
                <a:latin typeface="+mn-lt"/>
                <a:ea typeface="+mn-ea"/>
                <a:cs typeface="+mn-cs"/>
              </a:rPr>
              <a:t> (2008) argue that not only should the community at the destination be involved in tourism, they should also share in the economic benefits gained from it.  Further, economic sustainability should not come at the expense of the other two pillars (socio-cultural and environmental).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Social or socio-cultural sustainability occurs when systems, structures and relationships come together to enable current and future generations to support themselves and create healthy and liveable communities (</a:t>
            </a:r>
            <a:r>
              <a:rPr lang="en-AU" sz="1200" kern="1200" dirty="0" err="1">
                <a:solidFill>
                  <a:schemeClr val="tx1"/>
                </a:solidFill>
                <a:effectLst/>
                <a:latin typeface="+mn-lt"/>
                <a:ea typeface="+mn-ea"/>
                <a:cs typeface="+mn-cs"/>
              </a:rPr>
              <a:t>Polese</a:t>
            </a:r>
            <a:r>
              <a:rPr lang="en-AU" sz="1200" kern="1200" dirty="0">
                <a:solidFill>
                  <a:schemeClr val="tx1"/>
                </a:solidFill>
                <a:effectLst/>
                <a:latin typeface="+mn-lt"/>
                <a:ea typeface="+mn-ea"/>
                <a:cs typeface="+mn-cs"/>
              </a:rPr>
              <a:t> </a:t>
            </a:r>
            <a:r>
              <a:rPr lang="en-AU" sz="1200" i="1" kern="1200" dirty="0">
                <a:solidFill>
                  <a:schemeClr val="tx1"/>
                </a:solidFill>
                <a:effectLst/>
                <a:latin typeface="+mn-lt"/>
                <a:ea typeface="+mn-ea"/>
                <a:cs typeface="+mn-cs"/>
              </a:rPr>
              <a:t>et al.,</a:t>
            </a:r>
            <a:r>
              <a:rPr lang="en-AU" sz="1200" kern="1200" dirty="0">
                <a:solidFill>
                  <a:schemeClr val="tx1"/>
                </a:solidFill>
                <a:effectLst/>
                <a:latin typeface="+mn-lt"/>
                <a:ea typeface="+mn-ea"/>
                <a:cs typeface="+mn-cs"/>
              </a:rPr>
              <a:t> 2000).  As tourist numbers to a specific area rise, their presence is bound to impact the social and cultural fabric of the area.  This can be in the form of increased traffic, crime, exploitation of marginalised communities, an influx of migrant workers and changing of customs and norms (Zhuang </a:t>
            </a:r>
            <a:r>
              <a:rPr lang="en-AU" sz="1200" i="1" kern="1200" dirty="0">
                <a:solidFill>
                  <a:schemeClr val="tx1"/>
                </a:solidFill>
                <a:effectLst/>
                <a:latin typeface="+mn-lt"/>
                <a:ea typeface="+mn-ea"/>
                <a:cs typeface="+mn-cs"/>
              </a:rPr>
              <a:t>et al</a:t>
            </a:r>
            <a:r>
              <a:rPr lang="en-AU" sz="1200" kern="1200" dirty="0">
                <a:solidFill>
                  <a:schemeClr val="tx1"/>
                </a:solidFill>
                <a:effectLst/>
                <a:latin typeface="+mn-lt"/>
                <a:ea typeface="+mn-ea"/>
                <a:cs typeface="+mn-cs"/>
              </a:rPr>
              <a:t>., 2019).  This ‘social carrying capacity’ of a destination is therefore an important consideration in recognising that there is a point at which tourism starts to be viewed negatively by the local population (Getz, 1983).</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natural environment (environmental pillar) is impacted by tourism and tourists as a result of air and other forms of travel, waste, pollution, land degradation and biodiversity loss among other contributing factors.  Much like the concept of the social carrying capacity of a destination discussed earlier, Getz (1983) highlights the importance of considering the physical and ecological carrying capacity of a destination in future planning as well.  The physical carrying capacity relates to the maximum use of a tourism resource, before it starts to degrade, while ecological carrying capacity relates to the degradation of the natural environment of the resource (Getz, 1983).</a:t>
            </a:r>
          </a:p>
          <a:p>
            <a:endParaRPr lang="en-AU" dirty="0"/>
          </a:p>
        </p:txBody>
      </p:sp>
      <p:sp>
        <p:nvSpPr>
          <p:cNvPr id="4" name="Slide Number Placeholder 3"/>
          <p:cNvSpPr>
            <a:spLocks noGrp="1"/>
          </p:cNvSpPr>
          <p:nvPr>
            <p:ph type="sldNum" sz="quarter" idx="5"/>
          </p:nvPr>
        </p:nvSpPr>
        <p:spPr/>
        <p:txBody>
          <a:bodyPr/>
          <a:lstStyle/>
          <a:p>
            <a:fld id="{76737C5B-FEC3-495B-8779-01850281E7D4}" type="slidenum">
              <a:rPr lang="en-GB" smtClean="0"/>
              <a:t>6</a:t>
            </a:fld>
            <a:endParaRPr lang="en-GB"/>
          </a:p>
        </p:txBody>
      </p:sp>
    </p:spTree>
    <p:extLst>
      <p:ext uri="{BB962C8B-B14F-4D97-AF65-F5344CB8AC3E}">
        <p14:creationId xmlns:p14="http://schemas.microsoft.com/office/powerpoint/2010/main" val="25966232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Therefore - extending the definition of sustainability to sustainable tourism</a:t>
            </a:r>
          </a:p>
          <a:p>
            <a:endParaRPr lang="en-AU" dirty="0"/>
          </a:p>
          <a:p>
            <a:endParaRPr lang="en-AU" dirty="0"/>
          </a:p>
        </p:txBody>
      </p:sp>
      <p:sp>
        <p:nvSpPr>
          <p:cNvPr id="4" name="Slide Number Placeholder 3"/>
          <p:cNvSpPr>
            <a:spLocks noGrp="1"/>
          </p:cNvSpPr>
          <p:nvPr>
            <p:ph type="sldNum" sz="quarter" idx="5"/>
          </p:nvPr>
        </p:nvSpPr>
        <p:spPr/>
        <p:txBody>
          <a:bodyPr/>
          <a:lstStyle/>
          <a:p>
            <a:fld id="{76737C5B-FEC3-495B-8779-01850281E7D4}" type="slidenum">
              <a:rPr lang="en-GB" smtClean="0"/>
              <a:t>7</a:t>
            </a:fld>
            <a:endParaRPr lang="en-GB"/>
          </a:p>
        </p:txBody>
      </p:sp>
    </p:spTree>
    <p:extLst>
      <p:ext uri="{BB962C8B-B14F-4D97-AF65-F5344CB8AC3E}">
        <p14:creationId xmlns:p14="http://schemas.microsoft.com/office/powerpoint/2010/main" val="254428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 us delve into this more deeply by exploring the broad 2030 agenda for Sustainable Development and the 17 SDGs.</a:t>
            </a:r>
          </a:p>
          <a:p>
            <a:endParaRPr lang="en-AU" dirty="0"/>
          </a:p>
          <a:p>
            <a:r>
              <a:rPr lang="en-AU" dirty="0"/>
              <a:t>The SDGs are the blueprint to achieve a better and more sustainable future for all. They address the global challenges we face, including poverty, inequality, climate change, environmental degradation, peace and justice. This is a very important topic, and once you have learnt about the SDGs, I am sure you will start to notice them more in the media, at workplaces and generally all over the place.</a:t>
            </a:r>
          </a:p>
          <a:p>
            <a:endParaRPr lang="en-AU" dirty="0"/>
          </a:p>
          <a:p>
            <a:r>
              <a:rPr lang="en-US" sz="1200" b="0" i="0" kern="1200" dirty="0">
                <a:solidFill>
                  <a:schemeClr val="tx1"/>
                </a:solidFill>
                <a:effectLst/>
                <a:latin typeface="+mn-lt"/>
                <a:ea typeface="+mn-ea"/>
                <a:cs typeface="+mn-cs"/>
              </a:rPr>
              <a:t>The 17 SDGs include a total of 169 targets. This large number of goals and associated targets has been estimated to cost about US$2– 3 trillion/year for the next 15 years. </a:t>
            </a:r>
            <a:endParaRPr lang="en-AU" dirty="0"/>
          </a:p>
        </p:txBody>
      </p:sp>
      <p:sp>
        <p:nvSpPr>
          <p:cNvPr id="4" name="Slide Number Placeholder 3"/>
          <p:cNvSpPr>
            <a:spLocks noGrp="1"/>
          </p:cNvSpPr>
          <p:nvPr>
            <p:ph type="sldNum" sz="quarter" idx="5"/>
          </p:nvPr>
        </p:nvSpPr>
        <p:spPr/>
        <p:txBody>
          <a:bodyPr/>
          <a:lstStyle/>
          <a:p>
            <a:fld id="{76737C5B-FEC3-495B-8779-01850281E7D4}" type="slidenum">
              <a:rPr lang="en-GB" smtClean="0"/>
              <a:t>8</a:t>
            </a:fld>
            <a:endParaRPr lang="en-GB"/>
          </a:p>
        </p:txBody>
      </p:sp>
    </p:spTree>
    <p:extLst>
      <p:ext uri="{BB962C8B-B14F-4D97-AF65-F5344CB8AC3E}">
        <p14:creationId xmlns:p14="http://schemas.microsoft.com/office/powerpoint/2010/main" val="16041649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Now let us delve into some examples of how the tourism industry can address each of the SDGs.</a:t>
            </a:r>
          </a:p>
        </p:txBody>
      </p:sp>
      <p:sp>
        <p:nvSpPr>
          <p:cNvPr id="4" name="Slide Number Placeholder 3"/>
          <p:cNvSpPr>
            <a:spLocks noGrp="1"/>
          </p:cNvSpPr>
          <p:nvPr>
            <p:ph type="sldNum" sz="quarter" idx="5"/>
          </p:nvPr>
        </p:nvSpPr>
        <p:spPr/>
        <p:txBody>
          <a:bodyPr/>
          <a:lstStyle/>
          <a:p>
            <a:fld id="{76737C5B-FEC3-495B-8779-01850281E7D4}" type="slidenum">
              <a:rPr lang="en-GB" smtClean="0"/>
              <a:t>9</a:t>
            </a:fld>
            <a:endParaRPr lang="en-GB"/>
          </a:p>
        </p:txBody>
      </p:sp>
    </p:spTree>
    <p:extLst>
      <p:ext uri="{BB962C8B-B14F-4D97-AF65-F5344CB8AC3E}">
        <p14:creationId xmlns:p14="http://schemas.microsoft.com/office/powerpoint/2010/main" val="3673914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76737C5B-FEC3-495B-8779-01850281E7D4}" type="slidenum">
              <a:rPr lang="en-GB" smtClean="0"/>
              <a:t>10</a:t>
            </a:fld>
            <a:endParaRPr lang="en-GB"/>
          </a:p>
        </p:txBody>
      </p:sp>
    </p:spTree>
    <p:extLst>
      <p:ext uri="{BB962C8B-B14F-4D97-AF65-F5344CB8AC3E}">
        <p14:creationId xmlns:p14="http://schemas.microsoft.com/office/powerpoint/2010/main" val="14804415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8882" y="-11112"/>
            <a:ext cx="1663118" cy="1319407"/>
          </a:xfrm>
          <a:prstGeom prst="rect">
            <a:avLst/>
          </a:prstGeom>
        </p:spPr>
      </p:pic>
    </p:spTree>
    <p:extLst>
      <p:ext uri="{BB962C8B-B14F-4D97-AF65-F5344CB8AC3E}">
        <p14:creationId xmlns:p14="http://schemas.microsoft.com/office/powerpoint/2010/main" val="4126012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[book title]  © Goodfellow Publishers 201x</a:t>
            </a:r>
          </a:p>
        </p:txBody>
      </p:sp>
      <p:sp>
        <p:nvSpPr>
          <p:cNvPr id="6" name="Slide Number Placeholder 5"/>
          <p:cNvSpPr>
            <a:spLocks noGrp="1"/>
          </p:cNvSpPr>
          <p:nvPr>
            <p:ph type="sldNum" sz="quarter" idx="12"/>
          </p:nvPr>
        </p:nvSpPr>
        <p:spPr/>
        <p:txBody>
          <a:bodyPr/>
          <a:lstStyle/>
          <a:p>
            <a:fld id="{56CD3C51-24F8-41B7-8E33-F32A2E6838BA}" type="slidenum">
              <a:rPr lang="en-GB" smtClean="0"/>
              <a:t>‹#›</a:t>
            </a:fld>
            <a:endParaRPr lang="en-GB"/>
          </a:p>
        </p:txBody>
      </p:sp>
    </p:spTree>
    <p:extLst>
      <p:ext uri="{BB962C8B-B14F-4D97-AF65-F5344CB8AC3E}">
        <p14:creationId xmlns:p14="http://schemas.microsoft.com/office/powerpoint/2010/main" val="3069891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[book title]  © Goodfellow Publishers 201x</a:t>
            </a:r>
          </a:p>
        </p:txBody>
      </p:sp>
      <p:sp>
        <p:nvSpPr>
          <p:cNvPr id="6" name="Slide Number Placeholder 5"/>
          <p:cNvSpPr>
            <a:spLocks noGrp="1"/>
          </p:cNvSpPr>
          <p:nvPr>
            <p:ph type="sldNum" sz="quarter" idx="12"/>
          </p:nvPr>
        </p:nvSpPr>
        <p:spPr/>
        <p:txBody>
          <a:bodyPr/>
          <a:lstStyle/>
          <a:p>
            <a:fld id="{56CD3C51-24F8-41B7-8E33-F32A2E6838BA}" type="slidenum">
              <a:rPr lang="en-GB" smtClean="0"/>
              <a:t>‹#›</a:t>
            </a:fld>
            <a:endParaRPr lang="en-GB"/>
          </a:p>
        </p:txBody>
      </p:sp>
    </p:spTree>
    <p:extLst>
      <p:ext uri="{BB962C8B-B14F-4D97-AF65-F5344CB8AC3E}">
        <p14:creationId xmlns:p14="http://schemas.microsoft.com/office/powerpoint/2010/main" val="744927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[book title]  © Goodfellow Publishers 201x</a:t>
            </a:r>
          </a:p>
        </p:txBody>
      </p:sp>
      <p:sp>
        <p:nvSpPr>
          <p:cNvPr id="6" name="Slide Number Placeholder 5"/>
          <p:cNvSpPr>
            <a:spLocks noGrp="1"/>
          </p:cNvSpPr>
          <p:nvPr>
            <p:ph type="sldNum" sz="quarter" idx="12"/>
          </p:nvPr>
        </p:nvSpPr>
        <p:spPr/>
        <p:txBody>
          <a:bodyPr/>
          <a:lstStyle/>
          <a:p>
            <a:fld id="{56CD3C51-24F8-41B7-8E33-F32A2E6838BA}" type="slidenum">
              <a:rPr lang="en-GB" smtClean="0"/>
              <a:t>‹#›</a:t>
            </a:fld>
            <a:endParaRPr lang="en-GB"/>
          </a:p>
        </p:txBody>
      </p:sp>
    </p:spTree>
    <p:extLst>
      <p:ext uri="{BB962C8B-B14F-4D97-AF65-F5344CB8AC3E}">
        <p14:creationId xmlns:p14="http://schemas.microsoft.com/office/powerpoint/2010/main" val="1919520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r>
              <a:rPr lang="en-GB"/>
              <a:t>[book title]  © Goodfellow Publishers 201x</a:t>
            </a:r>
          </a:p>
        </p:txBody>
      </p:sp>
      <p:sp>
        <p:nvSpPr>
          <p:cNvPr id="6" name="Slide Number Placeholder 5"/>
          <p:cNvSpPr>
            <a:spLocks noGrp="1"/>
          </p:cNvSpPr>
          <p:nvPr>
            <p:ph type="sldNum" sz="quarter" idx="12"/>
          </p:nvPr>
        </p:nvSpPr>
        <p:spPr/>
        <p:txBody>
          <a:bodyPr/>
          <a:lstStyle/>
          <a:p>
            <a:fld id="{56CD3C51-24F8-41B7-8E33-F32A2E6838BA}" type="slidenum">
              <a:rPr lang="en-GB" smtClean="0"/>
              <a:t>‹#›</a:t>
            </a:fld>
            <a:endParaRPr lang="en-GB"/>
          </a:p>
        </p:txBody>
      </p:sp>
    </p:spTree>
    <p:extLst>
      <p:ext uri="{BB962C8B-B14F-4D97-AF65-F5344CB8AC3E}">
        <p14:creationId xmlns:p14="http://schemas.microsoft.com/office/powerpoint/2010/main" val="907232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[book title]  © Goodfellow Publishers 201x</a:t>
            </a:r>
          </a:p>
        </p:txBody>
      </p:sp>
      <p:sp>
        <p:nvSpPr>
          <p:cNvPr id="7" name="Slide Number Placeholder 6"/>
          <p:cNvSpPr>
            <a:spLocks noGrp="1"/>
          </p:cNvSpPr>
          <p:nvPr>
            <p:ph type="sldNum" sz="quarter" idx="12"/>
          </p:nvPr>
        </p:nvSpPr>
        <p:spPr/>
        <p:txBody>
          <a:bodyPr/>
          <a:lstStyle/>
          <a:p>
            <a:fld id="{56CD3C51-24F8-41B7-8E33-F32A2E6838BA}" type="slidenum">
              <a:rPr lang="en-GB" smtClean="0"/>
              <a:t>‹#›</a:t>
            </a:fld>
            <a:endParaRPr lang="en-GB"/>
          </a:p>
        </p:txBody>
      </p:sp>
    </p:spTree>
    <p:extLst>
      <p:ext uri="{BB962C8B-B14F-4D97-AF65-F5344CB8AC3E}">
        <p14:creationId xmlns:p14="http://schemas.microsoft.com/office/powerpoint/2010/main" val="196676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r>
              <a:rPr lang="en-GB"/>
              <a:t>[book title]  © Goodfellow Publishers 201x</a:t>
            </a:r>
          </a:p>
        </p:txBody>
      </p:sp>
      <p:sp>
        <p:nvSpPr>
          <p:cNvPr id="9" name="Slide Number Placeholder 8"/>
          <p:cNvSpPr>
            <a:spLocks noGrp="1"/>
          </p:cNvSpPr>
          <p:nvPr>
            <p:ph type="sldNum" sz="quarter" idx="12"/>
          </p:nvPr>
        </p:nvSpPr>
        <p:spPr/>
        <p:txBody>
          <a:bodyPr/>
          <a:lstStyle/>
          <a:p>
            <a:fld id="{56CD3C51-24F8-41B7-8E33-F32A2E6838BA}" type="slidenum">
              <a:rPr lang="en-GB" smtClean="0"/>
              <a:t>‹#›</a:t>
            </a:fld>
            <a:endParaRPr lang="en-GB"/>
          </a:p>
        </p:txBody>
      </p:sp>
    </p:spTree>
    <p:extLst>
      <p:ext uri="{BB962C8B-B14F-4D97-AF65-F5344CB8AC3E}">
        <p14:creationId xmlns:p14="http://schemas.microsoft.com/office/powerpoint/2010/main" val="304996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r>
              <a:rPr lang="en-GB"/>
              <a:t>[book title]  © Goodfellow Publishers 201x</a:t>
            </a:r>
          </a:p>
        </p:txBody>
      </p:sp>
      <p:sp>
        <p:nvSpPr>
          <p:cNvPr id="5" name="Slide Number Placeholder 4"/>
          <p:cNvSpPr>
            <a:spLocks noGrp="1"/>
          </p:cNvSpPr>
          <p:nvPr>
            <p:ph type="sldNum" sz="quarter" idx="12"/>
          </p:nvPr>
        </p:nvSpPr>
        <p:spPr/>
        <p:txBody>
          <a:bodyPr/>
          <a:lstStyle/>
          <a:p>
            <a:fld id="{56CD3C51-24F8-41B7-8E33-F32A2E6838BA}" type="slidenum">
              <a:rPr lang="en-GB" smtClean="0"/>
              <a:t>‹#›</a:t>
            </a:fld>
            <a:endParaRPr lang="en-GB"/>
          </a:p>
        </p:txBody>
      </p:sp>
    </p:spTree>
    <p:extLst>
      <p:ext uri="{BB962C8B-B14F-4D97-AF65-F5344CB8AC3E}">
        <p14:creationId xmlns:p14="http://schemas.microsoft.com/office/powerpoint/2010/main" val="3948953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r>
              <a:rPr lang="en-GB"/>
              <a:t>[book title]  © Goodfellow Publishers 201x</a:t>
            </a:r>
          </a:p>
        </p:txBody>
      </p:sp>
      <p:sp>
        <p:nvSpPr>
          <p:cNvPr id="4" name="Slide Number Placeholder 3"/>
          <p:cNvSpPr>
            <a:spLocks noGrp="1"/>
          </p:cNvSpPr>
          <p:nvPr>
            <p:ph type="sldNum" sz="quarter" idx="12"/>
          </p:nvPr>
        </p:nvSpPr>
        <p:spPr/>
        <p:txBody>
          <a:bodyPr/>
          <a:lstStyle/>
          <a:p>
            <a:fld id="{56CD3C51-24F8-41B7-8E33-F32A2E6838BA}" type="slidenum">
              <a:rPr lang="en-GB" smtClean="0"/>
              <a:t>‹#›</a:t>
            </a:fld>
            <a:endParaRPr lang="en-GB"/>
          </a:p>
        </p:txBody>
      </p:sp>
    </p:spTree>
    <p:extLst>
      <p:ext uri="{BB962C8B-B14F-4D97-AF65-F5344CB8AC3E}">
        <p14:creationId xmlns:p14="http://schemas.microsoft.com/office/powerpoint/2010/main" val="2173141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[book title]  © Goodfellow Publishers 201x</a:t>
            </a:r>
          </a:p>
        </p:txBody>
      </p:sp>
      <p:sp>
        <p:nvSpPr>
          <p:cNvPr id="7" name="Slide Number Placeholder 6"/>
          <p:cNvSpPr>
            <a:spLocks noGrp="1"/>
          </p:cNvSpPr>
          <p:nvPr>
            <p:ph type="sldNum" sz="quarter" idx="12"/>
          </p:nvPr>
        </p:nvSpPr>
        <p:spPr/>
        <p:txBody>
          <a:bodyPr/>
          <a:lstStyle/>
          <a:p>
            <a:fld id="{56CD3C51-24F8-41B7-8E33-F32A2E6838BA}" type="slidenum">
              <a:rPr lang="en-GB" smtClean="0"/>
              <a:t>‹#›</a:t>
            </a:fld>
            <a:endParaRPr lang="en-GB"/>
          </a:p>
        </p:txBody>
      </p:sp>
    </p:spTree>
    <p:extLst>
      <p:ext uri="{BB962C8B-B14F-4D97-AF65-F5344CB8AC3E}">
        <p14:creationId xmlns:p14="http://schemas.microsoft.com/office/powerpoint/2010/main" val="2592626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r>
              <a:rPr lang="en-GB"/>
              <a:t>[book title]  © Goodfellow Publishers 201x</a:t>
            </a:r>
          </a:p>
        </p:txBody>
      </p:sp>
      <p:sp>
        <p:nvSpPr>
          <p:cNvPr id="7" name="Slide Number Placeholder 6"/>
          <p:cNvSpPr>
            <a:spLocks noGrp="1"/>
          </p:cNvSpPr>
          <p:nvPr>
            <p:ph type="sldNum" sz="quarter" idx="12"/>
          </p:nvPr>
        </p:nvSpPr>
        <p:spPr/>
        <p:txBody>
          <a:bodyPr/>
          <a:lstStyle/>
          <a:p>
            <a:fld id="{56CD3C51-24F8-41B7-8E33-F32A2E6838BA}" type="slidenum">
              <a:rPr lang="en-GB" smtClean="0"/>
              <a:t>‹#›</a:t>
            </a:fld>
            <a:endParaRPr lang="en-GB"/>
          </a:p>
        </p:txBody>
      </p:sp>
    </p:spTree>
    <p:extLst>
      <p:ext uri="{BB962C8B-B14F-4D97-AF65-F5344CB8AC3E}">
        <p14:creationId xmlns:p14="http://schemas.microsoft.com/office/powerpoint/2010/main" val="2329206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[book title]  © Goodfellow Publishers 201x</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D3C51-24F8-41B7-8E33-F32A2E6838BA}" type="slidenum">
              <a:rPr lang="en-GB" smtClean="0"/>
              <a:t>‹#›</a:t>
            </a:fld>
            <a:endParaRPr lang="en-GB"/>
          </a:p>
        </p:txBody>
      </p:sp>
    </p:spTree>
    <p:extLst>
      <p:ext uri="{BB962C8B-B14F-4D97-AF65-F5344CB8AC3E}">
        <p14:creationId xmlns:p14="http://schemas.microsoft.com/office/powerpoint/2010/main" val="156323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17BP9n6g1F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unwto.org/sustainable-developmen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tandfonline.com/toc/rsus20/current" TargetMode="External"/><Relationship Id="rId4" Type="http://schemas.openxmlformats.org/officeDocument/2006/relationships/hyperlink" Target="https://www.un.org/sustainabledevelopmen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676401" y="1989139"/>
            <a:ext cx="8812213"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GB" altLang="en-US" sz="4000" b="1" dirty="0"/>
              <a:t>Chapter 10: Sustainable Development and Responsible Tourism</a:t>
            </a:r>
          </a:p>
          <a:p>
            <a:pPr algn="ctr" eaLnBrk="1" hangingPunct="1"/>
            <a:endParaRPr lang="en-GB" altLang="en-US" sz="4000" b="1" dirty="0"/>
          </a:p>
          <a:p>
            <a:pPr algn="ctr" eaLnBrk="1" hangingPunct="1"/>
            <a:endParaRPr lang="en-US" altLang="en-US" sz="4000" b="1" dirty="0"/>
          </a:p>
        </p:txBody>
      </p:sp>
      <p:sp>
        <p:nvSpPr>
          <p:cNvPr id="11267" name="Rectangle 4"/>
          <p:cNvSpPr>
            <a:spLocks noChangeArrowheads="1"/>
          </p:cNvSpPr>
          <p:nvPr/>
        </p:nvSpPr>
        <p:spPr bwMode="auto">
          <a:xfrm>
            <a:off x="1524000" y="43934"/>
            <a:ext cx="2648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FFCC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buFontTx/>
              <a:buChar char="•"/>
            </a:pPr>
            <a:endParaRPr lang="en-GB" altLang="en-US"/>
          </a:p>
        </p:txBody>
      </p:sp>
      <p:sp>
        <p:nvSpPr>
          <p:cNvPr id="2" name="Footer Placeholder 1"/>
          <p:cNvSpPr>
            <a:spLocks noGrp="1"/>
          </p:cNvSpPr>
          <p:nvPr>
            <p:ph type="ftr" sz="quarter" idx="11"/>
          </p:nvPr>
        </p:nvSpPr>
        <p:spPr>
          <a:xfrm>
            <a:off x="998807" y="6356350"/>
            <a:ext cx="10030264" cy="365125"/>
          </a:xfrm>
        </p:spPr>
        <p:txBody>
          <a:bodyPr/>
          <a:lstStyle/>
          <a:p>
            <a:r>
              <a:rPr lang="en-GB" dirty="0"/>
              <a:t>International Tourism Futures © Clare Lade, Paul Strickland, Elspeth Frew, Paul Willard, Swati Nagpal, Sandra </a:t>
            </a:r>
            <a:r>
              <a:rPr lang="en-GB" dirty="0" err="1"/>
              <a:t>Cherro</a:t>
            </a:r>
            <a:r>
              <a:rPr lang="en-GB" dirty="0"/>
              <a:t> Osorio, Peter Vitartas. </a:t>
            </a:r>
          </a:p>
          <a:p>
            <a:r>
              <a:rPr lang="en-GB" dirty="0"/>
              <a:t>All rights reserved 2020</a:t>
            </a:r>
          </a:p>
        </p:txBody>
      </p:sp>
      <p:pic>
        <p:nvPicPr>
          <p:cNvPr id="5" name="Picture 4" descr="A picture containing colorful&#10;&#10;Description automatically generated">
            <a:extLst>
              <a:ext uri="{FF2B5EF4-FFF2-40B4-BE49-F238E27FC236}">
                <a16:creationId xmlns:a16="http://schemas.microsoft.com/office/drawing/2014/main" id="{120408FB-E65D-41A2-A114-33E23165DC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15798"/>
            <a:ext cx="1524000" cy="1985287"/>
          </a:xfrm>
          <a:prstGeom prst="rect">
            <a:avLst/>
          </a:prstGeom>
        </p:spPr>
      </p:pic>
      <p:pic>
        <p:nvPicPr>
          <p:cNvPr id="7" name="Picture 6" descr="A picture containing drawing&#10;&#10;Description automatically generated">
            <a:extLst>
              <a:ext uri="{FF2B5EF4-FFF2-40B4-BE49-F238E27FC236}">
                <a16:creationId xmlns:a16="http://schemas.microsoft.com/office/drawing/2014/main" id="{895C6E3B-5AF3-4C1E-9350-EED5E0C636A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04" y="6084016"/>
            <a:ext cx="713496" cy="687013"/>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4453021C-AE19-42AD-9A7A-3BCEB6D03D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000" y="6084016"/>
            <a:ext cx="713496" cy="687013"/>
          </a:xfrm>
          <a:prstGeom prst="rect">
            <a:avLst/>
          </a:prstGeom>
        </p:spPr>
      </p:pic>
    </p:spTree>
    <p:extLst>
      <p:ext uri="{BB962C8B-B14F-4D97-AF65-F5344CB8AC3E}">
        <p14:creationId xmlns:p14="http://schemas.microsoft.com/office/powerpoint/2010/main" val="333507419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37C03-BB3E-42C0-B3F5-7081ED9CF039}"/>
              </a:ext>
            </a:extLst>
          </p:cNvPr>
          <p:cNvSpPr>
            <a:spLocks noGrp="1"/>
          </p:cNvSpPr>
          <p:nvPr>
            <p:ph type="title"/>
          </p:nvPr>
        </p:nvSpPr>
        <p:spPr/>
        <p:txBody>
          <a:bodyPr/>
          <a:lstStyle/>
          <a:p>
            <a:r>
              <a:rPr lang="en-AU" b="1" dirty="0">
                <a:latin typeface="+mn-lt"/>
              </a:rPr>
              <a:t>The SDGs and Tourism</a:t>
            </a:r>
          </a:p>
        </p:txBody>
      </p:sp>
      <p:sp>
        <p:nvSpPr>
          <p:cNvPr id="4" name="Content Placeholder 3">
            <a:extLst>
              <a:ext uri="{FF2B5EF4-FFF2-40B4-BE49-F238E27FC236}">
                <a16:creationId xmlns:a16="http://schemas.microsoft.com/office/drawing/2014/main" id="{11D707F6-253A-4731-88FD-88239EF4D6DB}"/>
              </a:ext>
            </a:extLst>
          </p:cNvPr>
          <p:cNvSpPr>
            <a:spLocks noGrp="1"/>
          </p:cNvSpPr>
          <p:nvPr>
            <p:ph idx="1"/>
          </p:nvPr>
        </p:nvSpPr>
        <p:spPr>
          <a:xfrm>
            <a:off x="838200" y="1582615"/>
            <a:ext cx="10515600" cy="4594348"/>
          </a:xfrm>
        </p:spPr>
        <p:txBody>
          <a:bodyPr/>
          <a:lstStyle/>
          <a:p>
            <a:pPr marL="0" indent="0">
              <a:lnSpc>
                <a:spcPct val="100000"/>
              </a:lnSpc>
              <a:buNone/>
            </a:pPr>
            <a:endParaRPr lang="en-AU" dirty="0"/>
          </a:p>
          <a:p>
            <a:endParaRPr lang="en-AU" dirty="0"/>
          </a:p>
        </p:txBody>
      </p:sp>
      <p:sp>
        <p:nvSpPr>
          <p:cNvPr id="2" name="Footer Placeholder 1">
            <a:extLst>
              <a:ext uri="{FF2B5EF4-FFF2-40B4-BE49-F238E27FC236}">
                <a16:creationId xmlns:a16="http://schemas.microsoft.com/office/drawing/2014/main" id="{5C6BE6CC-B79B-4D57-99D4-3C25345CD22C}"/>
              </a:ext>
            </a:extLst>
          </p:cNvPr>
          <p:cNvSpPr>
            <a:spLocks noGrp="1"/>
          </p:cNvSpPr>
          <p:nvPr>
            <p:ph type="ftr" sz="quarter" idx="11"/>
          </p:nvPr>
        </p:nvSpPr>
        <p:spPr/>
        <p:txBody>
          <a:bodyPr/>
          <a:lstStyle/>
          <a:p>
            <a:r>
              <a:rPr lang="en-GB" dirty="0"/>
              <a:t>International Tourism Futures © Goodfellow Publishers 2020</a:t>
            </a:r>
          </a:p>
        </p:txBody>
      </p:sp>
      <p:graphicFrame>
        <p:nvGraphicFramePr>
          <p:cNvPr id="8" name="Table 8">
            <a:extLst>
              <a:ext uri="{FF2B5EF4-FFF2-40B4-BE49-F238E27FC236}">
                <a16:creationId xmlns:a16="http://schemas.microsoft.com/office/drawing/2014/main" id="{602B901A-2DA4-B347-ACCE-CCE1898217D3}"/>
              </a:ext>
            </a:extLst>
          </p:cNvPr>
          <p:cNvGraphicFramePr>
            <a:graphicFrameLocks noGrp="1"/>
          </p:cNvGraphicFramePr>
          <p:nvPr>
            <p:extLst>
              <p:ext uri="{D42A27DB-BD31-4B8C-83A1-F6EECF244321}">
                <p14:modId xmlns:p14="http://schemas.microsoft.com/office/powerpoint/2010/main" val="3660380157"/>
              </p:ext>
            </p:extLst>
          </p:nvPr>
        </p:nvGraphicFramePr>
        <p:xfrm>
          <a:off x="1138419" y="1639903"/>
          <a:ext cx="9915162" cy="4267200"/>
        </p:xfrm>
        <a:graphic>
          <a:graphicData uri="http://schemas.openxmlformats.org/drawingml/2006/table">
            <a:tbl>
              <a:tblPr firstRow="1" bandRow="1">
                <a:tableStyleId>{2D5ABB26-0587-4C30-8999-92F81FD0307C}</a:tableStyleId>
              </a:tblPr>
              <a:tblGrid>
                <a:gridCol w="1288159">
                  <a:extLst>
                    <a:ext uri="{9D8B030D-6E8A-4147-A177-3AD203B41FA5}">
                      <a16:colId xmlns:a16="http://schemas.microsoft.com/office/drawing/2014/main" val="3970365118"/>
                    </a:ext>
                  </a:extLst>
                </a:gridCol>
                <a:gridCol w="8627003">
                  <a:extLst>
                    <a:ext uri="{9D8B030D-6E8A-4147-A177-3AD203B41FA5}">
                      <a16:colId xmlns:a16="http://schemas.microsoft.com/office/drawing/2014/main" val="3993015952"/>
                    </a:ext>
                  </a:extLst>
                </a:gridCol>
              </a:tblGrid>
              <a:tr h="225612">
                <a:tc>
                  <a:txBody>
                    <a:bodyPr/>
                    <a:lstStyle/>
                    <a:p>
                      <a:endParaRPr lang="en-US" sz="1600" dirty="0"/>
                    </a:p>
                    <a:p>
                      <a:endParaRPr lang="en-US" sz="1600" dirty="0"/>
                    </a:p>
                    <a:p>
                      <a:endParaRPr lang="en-US" sz="1600" dirty="0"/>
                    </a:p>
                    <a:p>
                      <a:endParaRPr lang="en-US" sz="1600"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r>
                        <a:rPr lang="en-AU" sz="1800" kern="1200" dirty="0">
                          <a:solidFill>
                            <a:schemeClr val="tx1"/>
                          </a:solidFill>
                          <a:effectLst/>
                          <a:latin typeface="+mn-lt"/>
                          <a:ea typeface="+mn-ea"/>
                          <a:cs typeface="+mn-cs"/>
                        </a:rPr>
                        <a:t>Decent work opportunities in tourism, particularly for youth and women, and policies that favour better diversification through tourism value chains can enhance tourism’s positive socioeconomic impacts.</a:t>
                      </a:r>
                      <a:r>
                        <a:rPr lang="en-AU" sz="1600" dirty="0">
                          <a:effectLst/>
                        </a:rPr>
                        <a:t> </a:t>
                      </a: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1418822"/>
                  </a:ext>
                </a:extLst>
              </a:tr>
              <a:tr h="370840">
                <a:tc>
                  <a:txBody>
                    <a:bodyPr/>
                    <a:lstStyle/>
                    <a:p>
                      <a:endParaRPr lang="en-US" sz="1600" dirty="0"/>
                    </a:p>
                    <a:p>
                      <a:endParaRPr lang="en-US" sz="1600" dirty="0"/>
                    </a:p>
                    <a:p>
                      <a:endParaRPr lang="en-US" sz="1600" dirty="0"/>
                    </a:p>
                    <a:p>
                      <a:endParaRPr lang="en-US" sz="1600"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600" kern="1200" dirty="0">
                        <a:solidFill>
                          <a:schemeClr val="tx1"/>
                        </a:solidFill>
                        <a:effectLst/>
                        <a:latin typeface="+mn-lt"/>
                        <a:ea typeface="+mn-ea"/>
                        <a:cs typeface="+mn-cs"/>
                      </a:endParaRPr>
                    </a:p>
                    <a:p>
                      <a:r>
                        <a:rPr lang="en-AU" sz="1800" kern="1200" dirty="0">
                          <a:solidFill>
                            <a:schemeClr val="tx1"/>
                          </a:solidFill>
                          <a:effectLst/>
                          <a:latin typeface="+mn-lt"/>
                          <a:ea typeface="+mn-ea"/>
                          <a:cs typeface="+mn-cs"/>
                        </a:rPr>
                        <a:t>Sustainable tourism can engage local populations and all stakeholders in tourism development and contribute to urban renewal and rural development.</a:t>
                      </a:r>
                      <a:r>
                        <a:rPr lang="en-AU" sz="1600" dirty="0">
                          <a:effectLst/>
                        </a:rPr>
                        <a:t> </a:t>
                      </a: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5379230"/>
                  </a:ext>
                </a:extLst>
              </a:tr>
              <a:tr h="370840">
                <a:tc>
                  <a:txBody>
                    <a:bodyPr/>
                    <a:lstStyle/>
                    <a:p>
                      <a:endParaRPr lang="en-US" sz="1600" dirty="0"/>
                    </a:p>
                    <a:p>
                      <a:endParaRPr lang="en-US" sz="1600" dirty="0"/>
                    </a:p>
                    <a:p>
                      <a:endParaRPr lang="en-US" sz="1600" dirty="0"/>
                    </a:p>
                    <a:p>
                      <a:endParaRPr lang="en-US" sz="1600"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600" kern="1200" dirty="0">
                        <a:solidFill>
                          <a:schemeClr val="tx1"/>
                        </a:solidFill>
                        <a:effectLst/>
                        <a:latin typeface="+mn-lt"/>
                        <a:ea typeface="+mn-ea"/>
                        <a:cs typeface="+mn-cs"/>
                      </a:endParaRPr>
                    </a:p>
                    <a:p>
                      <a:r>
                        <a:rPr lang="en-AU" sz="1800" kern="1200" dirty="0">
                          <a:solidFill>
                            <a:schemeClr val="tx1"/>
                          </a:solidFill>
                          <a:effectLst/>
                          <a:latin typeface="+mn-lt"/>
                          <a:ea typeface="+mn-ea"/>
                          <a:cs typeface="+mn-cs"/>
                        </a:rPr>
                        <a:t>Tourism stakeholders can play a critical leading role in fighting climate change by reducing their carbon footprints.</a:t>
                      </a:r>
                      <a:r>
                        <a:rPr lang="en-AU" sz="1600" dirty="0">
                          <a:effectLst/>
                        </a:rPr>
                        <a:t> </a:t>
                      </a:r>
                      <a:endParaRPr lang="en-US" sz="1600" dirty="0"/>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2285227"/>
                  </a:ext>
                </a:extLst>
              </a:tr>
              <a:tr h="370840">
                <a:tc>
                  <a:txBody>
                    <a:bodyPr/>
                    <a:lstStyle/>
                    <a:p>
                      <a:endParaRPr lang="en-US" sz="1600" dirty="0"/>
                    </a:p>
                    <a:p>
                      <a:endParaRPr lang="en-US" sz="1600" dirty="0"/>
                    </a:p>
                    <a:p>
                      <a:endParaRPr lang="en-US" sz="1600" dirty="0"/>
                    </a:p>
                    <a:p>
                      <a:endParaRPr lang="en-US" sz="1600"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AU" sz="1600" kern="1200" dirty="0">
                        <a:solidFill>
                          <a:schemeClr val="tx1"/>
                        </a:solidFill>
                        <a:effectLst/>
                        <a:latin typeface="+mn-lt"/>
                        <a:ea typeface="+mn-ea"/>
                        <a:cs typeface="+mn-cs"/>
                      </a:endParaRPr>
                    </a:p>
                    <a:p>
                      <a:r>
                        <a:rPr lang="en-AU" sz="1800" kern="1200" dirty="0">
                          <a:solidFill>
                            <a:schemeClr val="tx1"/>
                          </a:solidFill>
                          <a:effectLst/>
                          <a:latin typeface="+mn-lt"/>
                          <a:ea typeface="+mn-ea"/>
                          <a:cs typeface="+mn-cs"/>
                        </a:rPr>
                        <a:t>Tourism can help foster multicultural and interfaith tolerance and understanding, and peace in post-conflict societies.</a:t>
                      </a:r>
                      <a:r>
                        <a:rPr lang="en-AU" sz="1600" dirty="0">
                          <a:effectLst/>
                        </a:rPr>
                        <a:t> </a:t>
                      </a:r>
                      <a:endParaRPr lang="en-US" sz="1600" dirty="0"/>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425480360"/>
                  </a:ext>
                </a:extLst>
              </a:tr>
            </a:tbl>
          </a:graphicData>
        </a:graphic>
      </p:graphicFrame>
      <p:pic>
        <p:nvPicPr>
          <p:cNvPr id="10" name="Picture 9">
            <a:extLst>
              <a:ext uri="{FF2B5EF4-FFF2-40B4-BE49-F238E27FC236}">
                <a16:creationId xmlns:a16="http://schemas.microsoft.com/office/drawing/2014/main" id="{1C47A49D-61F7-2C42-B3AF-5DE3CCBD1FC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6610" y="1747976"/>
            <a:ext cx="951230" cy="951230"/>
          </a:xfrm>
          <a:prstGeom prst="rect">
            <a:avLst/>
          </a:prstGeom>
          <a:noFill/>
        </p:spPr>
      </p:pic>
      <p:pic>
        <p:nvPicPr>
          <p:cNvPr id="11" name="Picture 10">
            <a:extLst>
              <a:ext uri="{FF2B5EF4-FFF2-40B4-BE49-F238E27FC236}">
                <a16:creationId xmlns:a16="http://schemas.microsoft.com/office/drawing/2014/main" id="{40D09AD7-AEE9-454F-A7D7-89A927D15AE0}"/>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6610" y="2824229"/>
            <a:ext cx="951230" cy="951230"/>
          </a:xfrm>
          <a:prstGeom prst="rect">
            <a:avLst/>
          </a:prstGeom>
          <a:noFill/>
        </p:spPr>
      </p:pic>
      <p:pic>
        <p:nvPicPr>
          <p:cNvPr id="12" name="Picture 11">
            <a:extLst>
              <a:ext uri="{FF2B5EF4-FFF2-40B4-BE49-F238E27FC236}">
                <a16:creationId xmlns:a16="http://schemas.microsoft.com/office/drawing/2014/main" id="{7708B14E-F1F1-A64D-82DA-B5E30366DE28}"/>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6610" y="3879789"/>
            <a:ext cx="951230" cy="951230"/>
          </a:xfrm>
          <a:prstGeom prst="rect">
            <a:avLst/>
          </a:prstGeom>
          <a:noFill/>
        </p:spPr>
      </p:pic>
      <p:pic>
        <p:nvPicPr>
          <p:cNvPr id="13" name="Picture 12">
            <a:extLst>
              <a:ext uri="{FF2B5EF4-FFF2-40B4-BE49-F238E27FC236}">
                <a16:creationId xmlns:a16="http://schemas.microsoft.com/office/drawing/2014/main" id="{79612EA7-939F-A341-8E65-1BAC7F2463C3}"/>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26603" y="4944231"/>
            <a:ext cx="951230" cy="951230"/>
          </a:xfrm>
          <a:prstGeom prst="rect">
            <a:avLst/>
          </a:prstGeom>
          <a:noFill/>
        </p:spPr>
      </p:pic>
    </p:spTree>
    <p:extLst>
      <p:ext uri="{BB962C8B-B14F-4D97-AF65-F5344CB8AC3E}">
        <p14:creationId xmlns:p14="http://schemas.microsoft.com/office/powerpoint/2010/main" val="3675608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37C03-BB3E-42C0-B3F5-7081ED9CF039}"/>
              </a:ext>
            </a:extLst>
          </p:cNvPr>
          <p:cNvSpPr>
            <a:spLocks noGrp="1"/>
          </p:cNvSpPr>
          <p:nvPr>
            <p:ph type="title"/>
          </p:nvPr>
        </p:nvSpPr>
        <p:spPr/>
        <p:txBody>
          <a:bodyPr/>
          <a:lstStyle/>
          <a:p>
            <a:r>
              <a:rPr lang="en-AU" b="1" dirty="0">
                <a:latin typeface="+mn-lt"/>
              </a:rPr>
              <a:t>Responsible Tourism</a:t>
            </a:r>
          </a:p>
        </p:txBody>
      </p:sp>
      <p:sp>
        <p:nvSpPr>
          <p:cNvPr id="4" name="Content Placeholder 3">
            <a:extLst>
              <a:ext uri="{FF2B5EF4-FFF2-40B4-BE49-F238E27FC236}">
                <a16:creationId xmlns:a16="http://schemas.microsoft.com/office/drawing/2014/main" id="{11D707F6-253A-4731-88FD-88239EF4D6DB}"/>
              </a:ext>
            </a:extLst>
          </p:cNvPr>
          <p:cNvSpPr>
            <a:spLocks noGrp="1"/>
          </p:cNvSpPr>
          <p:nvPr>
            <p:ph idx="1"/>
          </p:nvPr>
        </p:nvSpPr>
        <p:spPr>
          <a:xfrm>
            <a:off x="838200" y="1582615"/>
            <a:ext cx="10515600" cy="4594348"/>
          </a:xfrm>
        </p:spPr>
        <p:txBody>
          <a:bodyPr/>
          <a:lstStyle/>
          <a:p>
            <a:pPr marL="0" indent="0" algn="ctr">
              <a:lnSpc>
                <a:spcPct val="100000"/>
              </a:lnSpc>
              <a:buNone/>
            </a:pPr>
            <a:endParaRPr lang="en-AU" dirty="0"/>
          </a:p>
          <a:p>
            <a:pPr marL="0" indent="0" algn="ctr">
              <a:buNone/>
            </a:pPr>
            <a:r>
              <a:rPr lang="en-AU" dirty="0"/>
              <a:t>If sustainability is the goal, then responsible tourism is how to get there. It is about the decisions and actions people take to make tourism more sustainable in the long run.</a:t>
            </a:r>
          </a:p>
          <a:p>
            <a:pPr marL="0" indent="0" algn="ctr">
              <a:buNone/>
            </a:pPr>
            <a:endParaRPr lang="en-AU" dirty="0"/>
          </a:p>
          <a:p>
            <a:pPr marL="0" indent="0" algn="r">
              <a:buNone/>
            </a:pPr>
            <a:r>
              <a:rPr lang="en-AU" dirty="0"/>
              <a:t>(Goodwin, 2011). </a:t>
            </a:r>
          </a:p>
          <a:p>
            <a:pPr marL="0" indent="0" algn="ctr">
              <a:buNone/>
            </a:pPr>
            <a:endParaRPr lang="en-AU" dirty="0"/>
          </a:p>
        </p:txBody>
      </p:sp>
      <p:sp>
        <p:nvSpPr>
          <p:cNvPr id="2" name="Footer Placeholder 1">
            <a:extLst>
              <a:ext uri="{FF2B5EF4-FFF2-40B4-BE49-F238E27FC236}">
                <a16:creationId xmlns:a16="http://schemas.microsoft.com/office/drawing/2014/main" id="{5C6BE6CC-B79B-4D57-99D4-3C25345CD22C}"/>
              </a:ext>
            </a:extLst>
          </p:cNvPr>
          <p:cNvSpPr>
            <a:spLocks noGrp="1"/>
          </p:cNvSpPr>
          <p:nvPr>
            <p:ph type="ftr" sz="quarter" idx="11"/>
          </p:nvPr>
        </p:nvSpPr>
        <p:spPr/>
        <p:txBody>
          <a:bodyPr/>
          <a:lstStyle/>
          <a:p>
            <a:r>
              <a:rPr lang="en-GB" dirty="0"/>
              <a:t>International Tourism Futures © Goodfellow Publishers 2020</a:t>
            </a:r>
          </a:p>
        </p:txBody>
      </p:sp>
    </p:spTree>
    <p:extLst>
      <p:ext uri="{BB962C8B-B14F-4D97-AF65-F5344CB8AC3E}">
        <p14:creationId xmlns:p14="http://schemas.microsoft.com/office/powerpoint/2010/main" val="3337970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37C03-BB3E-42C0-B3F5-7081ED9CF039}"/>
              </a:ext>
            </a:extLst>
          </p:cNvPr>
          <p:cNvSpPr>
            <a:spLocks noGrp="1"/>
          </p:cNvSpPr>
          <p:nvPr>
            <p:ph type="title"/>
          </p:nvPr>
        </p:nvSpPr>
        <p:spPr>
          <a:xfrm>
            <a:off x="838200" y="365125"/>
            <a:ext cx="10644266" cy="1325563"/>
          </a:xfrm>
        </p:spPr>
        <p:txBody>
          <a:bodyPr/>
          <a:lstStyle/>
          <a:p>
            <a:r>
              <a:rPr lang="en-AU" b="1" dirty="0">
                <a:latin typeface="+mn-lt"/>
              </a:rPr>
              <a:t>Responsible Tourism - Whose Responsibility?</a:t>
            </a:r>
          </a:p>
        </p:txBody>
      </p:sp>
      <p:sp>
        <p:nvSpPr>
          <p:cNvPr id="4" name="Content Placeholder 3">
            <a:extLst>
              <a:ext uri="{FF2B5EF4-FFF2-40B4-BE49-F238E27FC236}">
                <a16:creationId xmlns:a16="http://schemas.microsoft.com/office/drawing/2014/main" id="{11D707F6-253A-4731-88FD-88239EF4D6DB}"/>
              </a:ext>
            </a:extLst>
          </p:cNvPr>
          <p:cNvSpPr>
            <a:spLocks noGrp="1"/>
          </p:cNvSpPr>
          <p:nvPr>
            <p:ph idx="1"/>
          </p:nvPr>
        </p:nvSpPr>
        <p:spPr>
          <a:xfrm>
            <a:off x="838200" y="1535723"/>
            <a:ext cx="10515600" cy="4641240"/>
          </a:xfrm>
        </p:spPr>
        <p:txBody>
          <a:bodyPr/>
          <a:lstStyle/>
          <a:p>
            <a:pPr>
              <a:lnSpc>
                <a:spcPct val="100000"/>
              </a:lnSpc>
            </a:pPr>
            <a:r>
              <a:rPr lang="en-AU" dirty="0"/>
              <a:t>Sustainability is the goal and responsible tourism is the means</a:t>
            </a:r>
          </a:p>
          <a:p>
            <a:pPr>
              <a:lnSpc>
                <a:spcPct val="100000"/>
              </a:lnSpc>
            </a:pPr>
            <a:r>
              <a:rPr lang="en-AU" dirty="0"/>
              <a:t>How can tourism be made more sustainable?</a:t>
            </a:r>
          </a:p>
          <a:p>
            <a:pPr lvl="1">
              <a:lnSpc>
                <a:spcPct val="100000"/>
              </a:lnSpc>
            </a:pPr>
            <a:r>
              <a:rPr lang="en-AU" dirty="0"/>
              <a:t>Innovation and disruption</a:t>
            </a:r>
          </a:p>
          <a:p>
            <a:pPr lvl="1">
              <a:lnSpc>
                <a:spcPct val="100000"/>
              </a:lnSpc>
            </a:pPr>
            <a:r>
              <a:rPr lang="en-AU" dirty="0"/>
              <a:t>Building, rather than destroying the three pillars of sustainability</a:t>
            </a:r>
          </a:p>
          <a:p>
            <a:pPr>
              <a:lnSpc>
                <a:spcPct val="100000"/>
              </a:lnSpc>
            </a:pPr>
            <a:r>
              <a:rPr lang="en-AU" dirty="0"/>
              <a:t>Complexity increased through multiple stakeholders</a:t>
            </a:r>
          </a:p>
          <a:p>
            <a:pPr>
              <a:lnSpc>
                <a:spcPct val="100000"/>
              </a:lnSpc>
            </a:pPr>
            <a:r>
              <a:rPr lang="en-AU" dirty="0"/>
              <a:t>Not only whose responsibility – to whom and for what is tourism responsible?</a:t>
            </a:r>
          </a:p>
        </p:txBody>
      </p:sp>
      <p:sp>
        <p:nvSpPr>
          <p:cNvPr id="2" name="Footer Placeholder 1">
            <a:extLst>
              <a:ext uri="{FF2B5EF4-FFF2-40B4-BE49-F238E27FC236}">
                <a16:creationId xmlns:a16="http://schemas.microsoft.com/office/drawing/2014/main" id="{5C6BE6CC-B79B-4D57-99D4-3C25345CD22C}"/>
              </a:ext>
            </a:extLst>
          </p:cNvPr>
          <p:cNvSpPr>
            <a:spLocks noGrp="1"/>
          </p:cNvSpPr>
          <p:nvPr>
            <p:ph type="ftr" sz="quarter" idx="11"/>
          </p:nvPr>
        </p:nvSpPr>
        <p:spPr/>
        <p:txBody>
          <a:bodyPr/>
          <a:lstStyle/>
          <a:p>
            <a:r>
              <a:rPr lang="en-GB" dirty="0"/>
              <a:t>International Tourism Futures © Goodfellow Publishers 2020</a:t>
            </a:r>
          </a:p>
        </p:txBody>
      </p:sp>
    </p:spTree>
    <p:extLst>
      <p:ext uri="{BB962C8B-B14F-4D97-AF65-F5344CB8AC3E}">
        <p14:creationId xmlns:p14="http://schemas.microsoft.com/office/powerpoint/2010/main" val="2109445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37C03-BB3E-42C0-B3F5-7081ED9CF039}"/>
              </a:ext>
            </a:extLst>
          </p:cNvPr>
          <p:cNvSpPr>
            <a:spLocks noGrp="1"/>
          </p:cNvSpPr>
          <p:nvPr>
            <p:ph type="title"/>
          </p:nvPr>
        </p:nvSpPr>
        <p:spPr>
          <a:xfrm>
            <a:off x="838200" y="365125"/>
            <a:ext cx="10644266" cy="1325563"/>
          </a:xfrm>
        </p:spPr>
        <p:txBody>
          <a:bodyPr/>
          <a:lstStyle/>
          <a:p>
            <a:r>
              <a:rPr lang="en-AU" b="1" dirty="0">
                <a:latin typeface="+mn-lt"/>
              </a:rPr>
              <a:t>Systems Thinking</a:t>
            </a:r>
          </a:p>
        </p:txBody>
      </p:sp>
      <p:sp>
        <p:nvSpPr>
          <p:cNvPr id="2" name="Footer Placeholder 1">
            <a:extLst>
              <a:ext uri="{FF2B5EF4-FFF2-40B4-BE49-F238E27FC236}">
                <a16:creationId xmlns:a16="http://schemas.microsoft.com/office/drawing/2014/main" id="{5C6BE6CC-B79B-4D57-99D4-3C25345CD22C}"/>
              </a:ext>
            </a:extLst>
          </p:cNvPr>
          <p:cNvSpPr>
            <a:spLocks noGrp="1"/>
          </p:cNvSpPr>
          <p:nvPr>
            <p:ph type="ftr" sz="quarter" idx="11"/>
          </p:nvPr>
        </p:nvSpPr>
        <p:spPr/>
        <p:txBody>
          <a:bodyPr/>
          <a:lstStyle/>
          <a:p>
            <a:r>
              <a:rPr lang="en-GB" dirty="0"/>
              <a:t>International Tourism Futures © Goodfellow Publishers 2020</a:t>
            </a:r>
          </a:p>
        </p:txBody>
      </p:sp>
      <p:sp>
        <p:nvSpPr>
          <p:cNvPr id="6" name="Content Placeholder 5">
            <a:extLst>
              <a:ext uri="{FF2B5EF4-FFF2-40B4-BE49-F238E27FC236}">
                <a16:creationId xmlns:a16="http://schemas.microsoft.com/office/drawing/2014/main" id="{16A7567A-12C1-D240-A9BF-AC12606C25F2}"/>
              </a:ext>
            </a:extLst>
          </p:cNvPr>
          <p:cNvSpPr>
            <a:spLocks noGrp="1"/>
          </p:cNvSpPr>
          <p:nvPr>
            <p:ph idx="1"/>
          </p:nvPr>
        </p:nvSpPr>
        <p:spPr/>
        <p:txBody>
          <a:bodyPr/>
          <a:lstStyle/>
          <a:p>
            <a:pPr marL="0" indent="0" algn="ctr">
              <a:buNone/>
            </a:pPr>
            <a:r>
              <a:rPr lang="en-US" dirty="0"/>
              <a:t>‘A system is an interconnected set of elements that is coherently organized in a way that achieves something. If you look at that definition closely for a minute, you can see that a system must consist of three kinds of things: elements, interconnections, and a function or purpose.’</a:t>
            </a:r>
          </a:p>
          <a:p>
            <a:pPr marL="0" indent="0" algn="r">
              <a:buNone/>
            </a:pPr>
            <a:r>
              <a:rPr lang="en-US" dirty="0"/>
              <a:t> (Meadows, 2008)</a:t>
            </a:r>
          </a:p>
        </p:txBody>
      </p:sp>
    </p:spTree>
    <p:extLst>
      <p:ext uri="{BB962C8B-B14F-4D97-AF65-F5344CB8AC3E}">
        <p14:creationId xmlns:p14="http://schemas.microsoft.com/office/powerpoint/2010/main" val="31463352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37C03-BB3E-42C0-B3F5-7081ED9CF039}"/>
              </a:ext>
            </a:extLst>
          </p:cNvPr>
          <p:cNvSpPr>
            <a:spLocks noGrp="1"/>
          </p:cNvSpPr>
          <p:nvPr>
            <p:ph type="title"/>
          </p:nvPr>
        </p:nvSpPr>
        <p:spPr>
          <a:xfrm>
            <a:off x="838200" y="365125"/>
            <a:ext cx="10644266" cy="1325563"/>
          </a:xfrm>
        </p:spPr>
        <p:txBody>
          <a:bodyPr/>
          <a:lstStyle/>
          <a:p>
            <a:r>
              <a:rPr lang="en-AU" b="1" dirty="0">
                <a:latin typeface="+mn-lt"/>
              </a:rPr>
              <a:t>A Systems Approach to Responsible Tourism</a:t>
            </a:r>
          </a:p>
        </p:txBody>
      </p:sp>
      <p:sp>
        <p:nvSpPr>
          <p:cNvPr id="4" name="Content Placeholder 3">
            <a:extLst>
              <a:ext uri="{FF2B5EF4-FFF2-40B4-BE49-F238E27FC236}">
                <a16:creationId xmlns:a16="http://schemas.microsoft.com/office/drawing/2014/main" id="{11D707F6-253A-4731-88FD-88239EF4D6DB}"/>
              </a:ext>
            </a:extLst>
          </p:cNvPr>
          <p:cNvSpPr>
            <a:spLocks noGrp="1"/>
          </p:cNvSpPr>
          <p:nvPr>
            <p:ph idx="1"/>
          </p:nvPr>
        </p:nvSpPr>
        <p:spPr>
          <a:xfrm>
            <a:off x="838200" y="1535723"/>
            <a:ext cx="10515600" cy="4641240"/>
          </a:xfrm>
        </p:spPr>
        <p:txBody>
          <a:bodyPr/>
          <a:lstStyle/>
          <a:p>
            <a:pPr>
              <a:lnSpc>
                <a:spcPct val="100000"/>
              </a:lnSpc>
            </a:pPr>
            <a:r>
              <a:rPr lang="en-AU" dirty="0"/>
              <a:t>Wicked problems – complex and interrelated</a:t>
            </a:r>
          </a:p>
          <a:p>
            <a:pPr>
              <a:lnSpc>
                <a:spcPct val="100000"/>
              </a:lnSpc>
            </a:pPr>
            <a:r>
              <a:rPr lang="en-AU" dirty="0"/>
              <a:t>Tourism system</a:t>
            </a:r>
          </a:p>
          <a:p>
            <a:pPr>
              <a:lnSpc>
                <a:spcPct val="100000"/>
              </a:lnSpc>
            </a:pPr>
            <a:r>
              <a:rPr lang="en-AU" dirty="0"/>
              <a:t>Long term, rather than short term view</a:t>
            </a:r>
          </a:p>
          <a:p>
            <a:pPr>
              <a:lnSpc>
                <a:spcPct val="100000"/>
              </a:lnSpc>
            </a:pPr>
            <a:r>
              <a:rPr lang="en-AU" dirty="0"/>
              <a:t>Example - </a:t>
            </a:r>
            <a:r>
              <a:rPr lang="en-AU" dirty="0">
                <a:hlinkClick r:id="rId3"/>
              </a:rPr>
              <a:t>Systems thinking: a cautionary tale (cats in Borneo)</a:t>
            </a:r>
            <a:endParaRPr lang="en-AU" dirty="0"/>
          </a:p>
        </p:txBody>
      </p:sp>
      <p:sp>
        <p:nvSpPr>
          <p:cNvPr id="2" name="Footer Placeholder 1">
            <a:extLst>
              <a:ext uri="{FF2B5EF4-FFF2-40B4-BE49-F238E27FC236}">
                <a16:creationId xmlns:a16="http://schemas.microsoft.com/office/drawing/2014/main" id="{5C6BE6CC-B79B-4D57-99D4-3C25345CD22C}"/>
              </a:ext>
            </a:extLst>
          </p:cNvPr>
          <p:cNvSpPr>
            <a:spLocks noGrp="1"/>
          </p:cNvSpPr>
          <p:nvPr>
            <p:ph type="ftr" sz="quarter" idx="11"/>
          </p:nvPr>
        </p:nvSpPr>
        <p:spPr/>
        <p:txBody>
          <a:bodyPr/>
          <a:lstStyle/>
          <a:p>
            <a:r>
              <a:rPr lang="en-GB" dirty="0"/>
              <a:t>International Tourism Futures © Goodfellow Publishers 2020</a:t>
            </a:r>
          </a:p>
        </p:txBody>
      </p:sp>
    </p:spTree>
    <p:extLst>
      <p:ext uri="{BB962C8B-B14F-4D97-AF65-F5344CB8AC3E}">
        <p14:creationId xmlns:p14="http://schemas.microsoft.com/office/powerpoint/2010/main" val="2071978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37C03-BB3E-42C0-B3F5-7081ED9CF039}"/>
              </a:ext>
            </a:extLst>
          </p:cNvPr>
          <p:cNvSpPr>
            <a:spLocks noGrp="1"/>
          </p:cNvSpPr>
          <p:nvPr>
            <p:ph type="title"/>
          </p:nvPr>
        </p:nvSpPr>
        <p:spPr>
          <a:xfrm>
            <a:off x="838200" y="365125"/>
            <a:ext cx="10644266" cy="1325563"/>
          </a:xfrm>
        </p:spPr>
        <p:txBody>
          <a:bodyPr/>
          <a:lstStyle/>
          <a:p>
            <a:r>
              <a:rPr lang="en-AU" b="1" dirty="0">
                <a:latin typeface="+mn-lt"/>
              </a:rPr>
              <a:t>Summary</a:t>
            </a:r>
          </a:p>
        </p:txBody>
      </p:sp>
      <p:sp>
        <p:nvSpPr>
          <p:cNvPr id="4" name="Content Placeholder 3">
            <a:extLst>
              <a:ext uri="{FF2B5EF4-FFF2-40B4-BE49-F238E27FC236}">
                <a16:creationId xmlns:a16="http://schemas.microsoft.com/office/drawing/2014/main" id="{11D707F6-253A-4731-88FD-88239EF4D6DB}"/>
              </a:ext>
            </a:extLst>
          </p:cNvPr>
          <p:cNvSpPr>
            <a:spLocks noGrp="1"/>
          </p:cNvSpPr>
          <p:nvPr>
            <p:ph idx="1"/>
          </p:nvPr>
        </p:nvSpPr>
        <p:spPr>
          <a:xfrm>
            <a:off x="838200" y="1535723"/>
            <a:ext cx="10515600" cy="4641240"/>
          </a:xfrm>
        </p:spPr>
        <p:txBody>
          <a:bodyPr/>
          <a:lstStyle/>
          <a:p>
            <a:pPr>
              <a:lnSpc>
                <a:spcPct val="100000"/>
              </a:lnSpc>
            </a:pPr>
            <a:r>
              <a:rPr lang="en-AU" dirty="0"/>
              <a:t>Future depends on inter and intra-generational sustainability challenges</a:t>
            </a:r>
          </a:p>
          <a:p>
            <a:pPr>
              <a:lnSpc>
                <a:spcPct val="100000"/>
              </a:lnSpc>
            </a:pPr>
            <a:r>
              <a:rPr lang="en-AU" dirty="0"/>
              <a:t>Industry dependent on planetary boundaries and limits to growth</a:t>
            </a:r>
          </a:p>
          <a:p>
            <a:pPr>
              <a:lnSpc>
                <a:spcPct val="100000"/>
              </a:lnSpc>
            </a:pPr>
            <a:r>
              <a:rPr lang="en-AU" dirty="0"/>
              <a:t>Responsible management of change and transitions</a:t>
            </a:r>
          </a:p>
          <a:p>
            <a:pPr>
              <a:lnSpc>
                <a:spcPct val="100000"/>
              </a:lnSpc>
            </a:pPr>
            <a:r>
              <a:rPr lang="en-AU" dirty="0"/>
              <a:t>Systems and multi-stakeholder approach required</a:t>
            </a:r>
          </a:p>
        </p:txBody>
      </p:sp>
      <p:sp>
        <p:nvSpPr>
          <p:cNvPr id="2" name="Footer Placeholder 1">
            <a:extLst>
              <a:ext uri="{FF2B5EF4-FFF2-40B4-BE49-F238E27FC236}">
                <a16:creationId xmlns:a16="http://schemas.microsoft.com/office/drawing/2014/main" id="{5C6BE6CC-B79B-4D57-99D4-3C25345CD22C}"/>
              </a:ext>
            </a:extLst>
          </p:cNvPr>
          <p:cNvSpPr>
            <a:spLocks noGrp="1"/>
          </p:cNvSpPr>
          <p:nvPr>
            <p:ph type="ftr" sz="quarter" idx="11"/>
          </p:nvPr>
        </p:nvSpPr>
        <p:spPr/>
        <p:txBody>
          <a:bodyPr/>
          <a:lstStyle/>
          <a:p>
            <a:r>
              <a:rPr lang="en-GB" dirty="0"/>
              <a:t>International Tourism Futures © Goodfellow Publishers 2020</a:t>
            </a:r>
          </a:p>
        </p:txBody>
      </p:sp>
    </p:spTree>
    <p:extLst>
      <p:ext uri="{BB962C8B-B14F-4D97-AF65-F5344CB8AC3E}">
        <p14:creationId xmlns:p14="http://schemas.microsoft.com/office/powerpoint/2010/main" val="39232827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37C03-BB3E-42C0-B3F5-7081ED9CF039}"/>
              </a:ext>
            </a:extLst>
          </p:cNvPr>
          <p:cNvSpPr>
            <a:spLocks noGrp="1"/>
          </p:cNvSpPr>
          <p:nvPr>
            <p:ph type="title"/>
          </p:nvPr>
        </p:nvSpPr>
        <p:spPr>
          <a:xfrm>
            <a:off x="838200" y="365126"/>
            <a:ext cx="10515600" cy="1065090"/>
          </a:xfrm>
        </p:spPr>
        <p:txBody>
          <a:bodyPr/>
          <a:lstStyle/>
          <a:p>
            <a:r>
              <a:rPr lang="en-AU" b="1" dirty="0">
                <a:latin typeface="+mn-lt"/>
              </a:rPr>
              <a:t>Case Study</a:t>
            </a:r>
          </a:p>
        </p:txBody>
      </p:sp>
      <p:sp>
        <p:nvSpPr>
          <p:cNvPr id="4" name="Content Placeholder 3">
            <a:extLst>
              <a:ext uri="{FF2B5EF4-FFF2-40B4-BE49-F238E27FC236}">
                <a16:creationId xmlns:a16="http://schemas.microsoft.com/office/drawing/2014/main" id="{11D707F6-253A-4731-88FD-88239EF4D6DB}"/>
              </a:ext>
            </a:extLst>
          </p:cNvPr>
          <p:cNvSpPr>
            <a:spLocks noGrp="1"/>
          </p:cNvSpPr>
          <p:nvPr>
            <p:ph idx="1"/>
          </p:nvPr>
        </p:nvSpPr>
        <p:spPr>
          <a:xfrm>
            <a:off x="838200" y="1430216"/>
            <a:ext cx="10814538" cy="4926134"/>
          </a:xfrm>
        </p:spPr>
        <p:txBody>
          <a:bodyPr>
            <a:normAutofit/>
          </a:bodyPr>
          <a:lstStyle/>
          <a:p>
            <a:pPr marL="0" indent="0">
              <a:buNone/>
            </a:pPr>
            <a:r>
              <a:rPr lang="en-AU" b="1" dirty="0"/>
              <a:t>Case Study: </a:t>
            </a:r>
            <a:r>
              <a:rPr lang="en-AU" dirty="0" err="1"/>
              <a:t>iSimangaliso</a:t>
            </a:r>
            <a:r>
              <a:rPr lang="en-AU" dirty="0"/>
              <a:t> Wetland Park, South Africa</a:t>
            </a:r>
          </a:p>
          <a:p>
            <a:pPr marL="0" indent="0">
              <a:buNone/>
            </a:pPr>
            <a:endParaRPr lang="en-AU" dirty="0"/>
          </a:p>
          <a:p>
            <a:pPr marL="0" indent="0">
              <a:buNone/>
            </a:pPr>
            <a:r>
              <a:rPr lang="en-AU" b="1" dirty="0"/>
              <a:t>Discussion Questions</a:t>
            </a:r>
            <a:endParaRPr lang="en-AU" sz="3600" b="1" dirty="0"/>
          </a:p>
          <a:p>
            <a:pPr marL="514350" lvl="0" indent="-514350">
              <a:buFont typeface="+mj-lt"/>
              <a:buAutoNum type="arabicPeriod"/>
            </a:pPr>
            <a:r>
              <a:rPr lang="en-AU" dirty="0"/>
              <a:t>Describe and discuss the relevant UN Sustainable Development Goals in relation to this case study. </a:t>
            </a:r>
          </a:p>
          <a:p>
            <a:pPr marL="514350" lvl="0" indent="-514350">
              <a:buFont typeface="+mj-lt"/>
              <a:buAutoNum type="arabicPeriod"/>
            </a:pPr>
            <a:r>
              <a:rPr lang="en-AU" dirty="0"/>
              <a:t>To what extent do you agree with the critique of ‘Conservation for Development’ in the case of the </a:t>
            </a:r>
            <a:r>
              <a:rPr lang="en-AU" dirty="0" err="1"/>
              <a:t>iSimangaliso</a:t>
            </a:r>
            <a:r>
              <a:rPr lang="en-AU" dirty="0"/>
              <a:t> Wetland Park?</a:t>
            </a:r>
          </a:p>
          <a:p>
            <a:endParaRPr lang="en-AU" dirty="0"/>
          </a:p>
        </p:txBody>
      </p:sp>
      <p:sp>
        <p:nvSpPr>
          <p:cNvPr id="2" name="Footer Placeholder 1">
            <a:extLst>
              <a:ext uri="{FF2B5EF4-FFF2-40B4-BE49-F238E27FC236}">
                <a16:creationId xmlns:a16="http://schemas.microsoft.com/office/drawing/2014/main" id="{5C6BE6CC-B79B-4D57-99D4-3C25345CD22C}"/>
              </a:ext>
            </a:extLst>
          </p:cNvPr>
          <p:cNvSpPr>
            <a:spLocks noGrp="1"/>
          </p:cNvSpPr>
          <p:nvPr>
            <p:ph type="ftr" sz="quarter" idx="11"/>
          </p:nvPr>
        </p:nvSpPr>
        <p:spPr/>
        <p:txBody>
          <a:bodyPr/>
          <a:lstStyle/>
          <a:p>
            <a:r>
              <a:rPr lang="en-GB" dirty="0"/>
              <a:t>International Tourism Futures © Goodfellow Publishers 2020</a:t>
            </a:r>
          </a:p>
        </p:txBody>
      </p:sp>
    </p:spTree>
    <p:extLst>
      <p:ext uri="{BB962C8B-B14F-4D97-AF65-F5344CB8AC3E}">
        <p14:creationId xmlns:p14="http://schemas.microsoft.com/office/powerpoint/2010/main" val="121034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37C03-BB3E-42C0-B3F5-7081ED9CF039}"/>
              </a:ext>
            </a:extLst>
          </p:cNvPr>
          <p:cNvSpPr>
            <a:spLocks noGrp="1"/>
          </p:cNvSpPr>
          <p:nvPr>
            <p:ph type="title"/>
          </p:nvPr>
        </p:nvSpPr>
        <p:spPr>
          <a:xfrm>
            <a:off x="838200" y="365125"/>
            <a:ext cx="10644266" cy="1325563"/>
          </a:xfrm>
        </p:spPr>
        <p:txBody>
          <a:bodyPr/>
          <a:lstStyle/>
          <a:p>
            <a:r>
              <a:rPr lang="en-AU" b="1" dirty="0">
                <a:latin typeface="+mn-lt"/>
              </a:rPr>
              <a:t>Additional Resources</a:t>
            </a:r>
          </a:p>
        </p:txBody>
      </p:sp>
      <p:sp>
        <p:nvSpPr>
          <p:cNvPr id="4" name="Content Placeholder 3">
            <a:extLst>
              <a:ext uri="{FF2B5EF4-FFF2-40B4-BE49-F238E27FC236}">
                <a16:creationId xmlns:a16="http://schemas.microsoft.com/office/drawing/2014/main" id="{11D707F6-253A-4731-88FD-88239EF4D6DB}"/>
              </a:ext>
            </a:extLst>
          </p:cNvPr>
          <p:cNvSpPr>
            <a:spLocks noGrp="1"/>
          </p:cNvSpPr>
          <p:nvPr>
            <p:ph idx="1"/>
          </p:nvPr>
        </p:nvSpPr>
        <p:spPr>
          <a:xfrm>
            <a:off x="838200" y="1535723"/>
            <a:ext cx="10515600" cy="4641240"/>
          </a:xfrm>
        </p:spPr>
        <p:txBody>
          <a:bodyPr/>
          <a:lstStyle/>
          <a:p>
            <a:pPr>
              <a:lnSpc>
                <a:spcPct val="100000"/>
              </a:lnSpc>
            </a:pPr>
            <a:r>
              <a:rPr lang="en-AU" dirty="0"/>
              <a:t>UN World Tourism Organisation and sustainable development - </a:t>
            </a:r>
            <a:r>
              <a:rPr lang="en-AU" dirty="0">
                <a:hlinkClick r:id="rId3"/>
              </a:rPr>
              <a:t>https://www.unwto.org/sustainable-development</a:t>
            </a:r>
            <a:endParaRPr lang="en-AU" dirty="0"/>
          </a:p>
          <a:p>
            <a:pPr>
              <a:lnSpc>
                <a:spcPct val="100000"/>
              </a:lnSpc>
            </a:pPr>
            <a:r>
              <a:rPr lang="en-AU" dirty="0"/>
              <a:t>Sustainable Development Goals - </a:t>
            </a:r>
            <a:r>
              <a:rPr lang="en-AU" dirty="0">
                <a:hlinkClick r:id="rId4"/>
              </a:rPr>
              <a:t>https://www.un.org/sustainabledevelopment/</a:t>
            </a:r>
            <a:endParaRPr lang="en-AU" dirty="0"/>
          </a:p>
          <a:p>
            <a:pPr>
              <a:lnSpc>
                <a:spcPct val="100000"/>
              </a:lnSpc>
            </a:pPr>
            <a:r>
              <a:rPr lang="en-AU" dirty="0"/>
              <a:t>Journal of Sustainable Tourism - </a:t>
            </a:r>
            <a:r>
              <a:rPr lang="en-AU" dirty="0">
                <a:hlinkClick r:id="rId5"/>
              </a:rPr>
              <a:t>https://www.tandfonline.com/toc/rsus20/current</a:t>
            </a:r>
            <a:endParaRPr lang="en-AU" dirty="0"/>
          </a:p>
          <a:p>
            <a:pPr marL="0" indent="0">
              <a:lnSpc>
                <a:spcPct val="100000"/>
              </a:lnSpc>
              <a:buNone/>
            </a:pPr>
            <a:endParaRPr lang="en-AU" dirty="0"/>
          </a:p>
          <a:p>
            <a:pPr>
              <a:lnSpc>
                <a:spcPct val="100000"/>
              </a:lnSpc>
            </a:pPr>
            <a:endParaRPr lang="en-AU" dirty="0"/>
          </a:p>
        </p:txBody>
      </p:sp>
      <p:sp>
        <p:nvSpPr>
          <p:cNvPr id="2" name="Footer Placeholder 1">
            <a:extLst>
              <a:ext uri="{FF2B5EF4-FFF2-40B4-BE49-F238E27FC236}">
                <a16:creationId xmlns:a16="http://schemas.microsoft.com/office/drawing/2014/main" id="{5C6BE6CC-B79B-4D57-99D4-3C25345CD22C}"/>
              </a:ext>
            </a:extLst>
          </p:cNvPr>
          <p:cNvSpPr>
            <a:spLocks noGrp="1"/>
          </p:cNvSpPr>
          <p:nvPr>
            <p:ph type="ftr" sz="quarter" idx="11"/>
          </p:nvPr>
        </p:nvSpPr>
        <p:spPr/>
        <p:txBody>
          <a:bodyPr/>
          <a:lstStyle/>
          <a:p>
            <a:r>
              <a:rPr lang="en-GB" dirty="0"/>
              <a:t>International Tourism Futures © Goodfellow Publishers 2020</a:t>
            </a:r>
          </a:p>
        </p:txBody>
      </p:sp>
    </p:spTree>
    <p:extLst>
      <p:ext uri="{BB962C8B-B14F-4D97-AF65-F5344CB8AC3E}">
        <p14:creationId xmlns:p14="http://schemas.microsoft.com/office/powerpoint/2010/main" val="425930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37C03-BB3E-42C0-B3F5-7081ED9CF039}"/>
              </a:ext>
            </a:extLst>
          </p:cNvPr>
          <p:cNvSpPr>
            <a:spLocks noGrp="1"/>
          </p:cNvSpPr>
          <p:nvPr>
            <p:ph type="title"/>
          </p:nvPr>
        </p:nvSpPr>
        <p:spPr/>
        <p:txBody>
          <a:bodyPr/>
          <a:lstStyle/>
          <a:p>
            <a:r>
              <a:rPr lang="en-AU" b="1" dirty="0">
                <a:latin typeface="+mn-lt"/>
              </a:rPr>
              <a:t>Chapter Outline</a:t>
            </a:r>
          </a:p>
        </p:txBody>
      </p:sp>
      <p:sp>
        <p:nvSpPr>
          <p:cNvPr id="4" name="Content Placeholder 3">
            <a:extLst>
              <a:ext uri="{FF2B5EF4-FFF2-40B4-BE49-F238E27FC236}">
                <a16:creationId xmlns:a16="http://schemas.microsoft.com/office/drawing/2014/main" id="{11D707F6-253A-4731-88FD-88239EF4D6DB}"/>
              </a:ext>
            </a:extLst>
          </p:cNvPr>
          <p:cNvSpPr>
            <a:spLocks noGrp="1"/>
          </p:cNvSpPr>
          <p:nvPr>
            <p:ph idx="1"/>
          </p:nvPr>
        </p:nvSpPr>
        <p:spPr>
          <a:xfrm>
            <a:off x="838200" y="1535723"/>
            <a:ext cx="10515600" cy="4641240"/>
          </a:xfrm>
        </p:spPr>
        <p:txBody>
          <a:bodyPr/>
          <a:lstStyle/>
          <a:p>
            <a:pPr>
              <a:lnSpc>
                <a:spcPct val="100000"/>
              </a:lnSpc>
            </a:pPr>
            <a:r>
              <a:rPr lang="en-AU" dirty="0"/>
              <a:t>Introduction</a:t>
            </a:r>
          </a:p>
          <a:p>
            <a:pPr>
              <a:lnSpc>
                <a:spcPct val="100000"/>
              </a:lnSpc>
            </a:pPr>
            <a:r>
              <a:rPr lang="en-AU" dirty="0"/>
              <a:t>Tourism and sustainable development</a:t>
            </a:r>
          </a:p>
          <a:p>
            <a:pPr lvl="1">
              <a:lnSpc>
                <a:spcPct val="100000"/>
              </a:lnSpc>
            </a:pPr>
            <a:r>
              <a:rPr lang="en-AU" dirty="0"/>
              <a:t>The three pillars of sustainability</a:t>
            </a:r>
          </a:p>
          <a:p>
            <a:pPr lvl="1">
              <a:lnSpc>
                <a:spcPct val="100000"/>
              </a:lnSpc>
            </a:pPr>
            <a:r>
              <a:rPr lang="en-AU" dirty="0"/>
              <a:t>The UN Sustainable Development Goals (SDGs)</a:t>
            </a:r>
          </a:p>
          <a:p>
            <a:pPr>
              <a:lnSpc>
                <a:spcPct val="100000"/>
              </a:lnSpc>
            </a:pPr>
            <a:r>
              <a:rPr lang="en-AU" dirty="0"/>
              <a:t>Responsible tourism – whose responsibility?</a:t>
            </a:r>
          </a:p>
          <a:p>
            <a:pPr>
              <a:lnSpc>
                <a:spcPct val="100000"/>
              </a:lnSpc>
            </a:pPr>
            <a:r>
              <a:rPr lang="en-AU" dirty="0"/>
              <a:t>A systems approach to responsible tourism</a:t>
            </a:r>
          </a:p>
          <a:p>
            <a:pPr>
              <a:lnSpc>
                <a:spcPct val="100000"/>
              </a:lnSpc>
            </a:pPr>
            <a:r>
              <a:rPr lang="en-AU" dirty="0"/>
              <a:t>Summary</a:t>
            </a:r>
          </a:p>
          <a:p>
            <a:pPr>
              <a:lnSpc>
                <a:spcPct val="100000"/>
              </a:lnSpc>
            </a:pPr>
            <a:r>
              <a:rPr lang="en-AU" dirty="0"/>
              <a:t>Case study and additional resources</a:t>
            </a:r>
          </a:p>
        </p:txBody>
      </p:sp>
      <p:sp>
        <p:nvSpPr>
          <p:cNvPr id="2" name="Footer Placeholder 1">
            <a:extLst>
              <a:ext uri="{FF2B5EF4-FFF2-40B4-BE49-F238E27FC236}">
                <a16:creationId xmlns:a16="http://schemas.microsoft.com/office/drawing/2014/main" id="{5C6BE6CC-B79B-4D57-99D4-3C25345CD22C}"/>
              </a:ext>
            </a:extLst>
          </p:cNvPr>
          <p:cNvSpPr>
            <a:spLocks noGrp="1"/>
          </p:cNvSpPr>
          <p:nvPr>
            <p:ph type="ftr" sz="quarter" idx="11"/>
          </p:nvPr>
        </p:nvSpPr>
        <p:spPr/>
        <p:txBody>
          <a:bodyPr/>
          <a:lstStyle/>
          <a:p>
            <a:r>
              <a:rPr lang="en-GB" dirty="0"/>
              <a:t>International Tourism Futures © Goodfellow Publishers 2020</a:t>
            </a:r>
          </a:p>
        </p:txBody>
      </p:sp>
    </p:spTree>
    <p:extLst>
      <p:ext uri="{BB962C8B-B14F-4D97-AF65-F5344CB8AC3E}">
        <p14:creationId xmlns:p14="http://schemas.microsoft.com/office/powerpoint/2010/main" val="1270970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37C03-BB3E-42C0-B3F5-7081ED9CF039}"/>
              </a:ext>
            </a:extLst>
          </p:cNvPr>
          <p:cNvSpPr>
            <a:spLocks noGrp="1"/>
          </p:cNvSpPr>
          <p:nvPr>
            <p:ph type="title"/>
          </p:nvPr>
        </p:nvSpPr>
        <p:spPr/>
        <p:txBody>
          <a:bodyPr/>
          <a:lstStyle/>
          <a:p>
            <a:r>
              <a:rPr lang="en-AU" b="1" dirty="0">
                <a:latin typeface="+mn-lt"/>
              </a:rPr>
              <a:t>Introduction</a:t>
            </a:r>
          </a:p>
        </p:txBody>
      </p:sp>
      <p:sp>
        <p:nvSpPr>
          <p:cNvPr id="4" name="Content Placeholder 3">
            <a:extLst>
              <a:ext uri="{FF2B5EF4-FFF2-40B4-BE49-F238E27FC236}">
                <a16:creationId xmlns:a16="http://schemas.microsoft.com/office/drawing/2014/main" id="{11D707F6-253A-4731-88FD-88239EF4D6DB}"/>
              </a:ext>
            </a:extLst>
          </p:cNvPr>
          <p:cNvSpPr>
            <a:spLocks noGrp="1"/>
          </p:cNvSpPr>
          <p:nvPr>
            <p:ph idx="1"/>
          </p:nvPr>
        </p:nvSpPr>
        <p:spPr>
          <a:xfrm>
            <a:off x="838200" y="1558977"/>
            <a:ext cx="10515600" cy="4617986"/>
          </a:xfrm>
        </p:spPr>
        <p:txBody>
          <a:bodyPr>
            <a:normAutofit lnSpcReduction="10000"/>
          </a:bodyPr>
          <a:lstStyle/>
          <a:p>
            <a:pPr>
              <a:lnSpc>
                <a:spcPct val="100000"/>
              </a:lnSpc>
              <a:spcBef>
                <a:spcPts val="300"/>
              </a:spcBef>
            </a:pPr>
            <a:r>
              <a:rPr lang="en-AU" dirty="0"/>
              <a:t>International tourist arrivals expected to increase from 1.5 billion in 2019 to 1.8 billion in 2030.</a:t>
            </a:r>
          </a:p>
          <a:p>
            <a:pPr lvl="1">
              <a:lnSpc>
                <a:spcPct val="100000"/>
              </a:lnSpc>
              <a:spcBef>
                <a:spcPts val="300"/>
              </a:spcBef>
            </a:pPr>
            <a:r>
              <a:rPr lang="en-AU" dirty="0"/>
              <a:t>What does this mean for the tourism industry?</a:t>
            </a:r>
          </a:p>
          <a:p>
            <a:pPr lvl="1">
              <a:lnSpc>
                <a:spcPct val="100000"/>
              </a:lnSpc>
              <a:spcBef>
                <a:spcPts val="300"/>
              </a:spcBef>
            </a:pPr>
            <a:r>
              <a:rPr lang="en-AU" dirty="0"/>
              <a:t>What impact does this growth have on the economy, society and the environment?</a:t>
            </a:r>
          </a:p>
          <a:p>
            <a:pPr>
              <a:lnSpc>
                <a:spcPct val="100000"/>
              </a:lnSpc>
              <a:spcBef>
                <a:spcPts val="300"/>
              </a:spcBef>
            </a:pPr>
            <a:r>
              <a:rPr lang="en-AU" dirty="0"/>
              <a:t>Global ‘wicked’ sustainability challenges</a:t>
            </a:r>
          </a:p>
          <a:p>
            <a:pPr lvl="1">
              <a:lnSpc>
                <a:spcPct val="100000"/>
              </a:lnSpc>
              <a:spcBef>
                <a:spcPts val="300"/>
              </a:spcBef>
            </a:pPr>
            <a:r>
              <a:rPr lang="en-AU" dirty="0"/>
              <a:t>Need a new approach to solving these challenges</a:t>
            </a:r>
          </a:p>
          <a:p>
            <a:pPr>
              <a:lnSpc>
                <a:spcPct val="100000"/>
              </a:lnSpc>
              <a:spcBef>
                <a:spcPts val="300"/>
              </a:spcBef>
            </a:pPr>
            <a:r>
              <a:rPr lang="en-AU" dirty="0"/>
              <a:t>Drivers for sustainability in tourism industry:</a:t>
            </a:r>
          </a:p>
          <a:p>
            <a:pPr lvl="1">
              <a:lnSpc>
                <a:spcPct val="100000"/>
              </a:lnSpc>
              <a:spcBef>
                <a:spcPts val="300"/>
              </a:spcBef>
            </a:pPr>
            <a:r>
              <a:rPr lang="en-AU" dirty="0"/>
              <a:t>Dissatisfaction with existing products</a:t>
            </a:r>
          </a:p>
          <a:p>
            <a:pPr lvl="1">
              <a:lnSpc>
                <a:spcPct val="100000"/>
              </a:lnSpc>
              <a:spcBef>
                <a:spcPts val="300"/>
              </a:spcBef>
            </a:pPr>
            <a:r>
              <a:rPr lang="en-AU" dirty="0"/>
              <a:t>Growing environmental and cultural sensitivity</a:t>
            </a:r>
          </a:p>
          <a:p>
            <a:pPr lvl="1">
              <a:lnSpc>
                <a:spcPct val="100000"/>
              </a:lnSpc>
              <a:spcBef>
                <a:spcPts val="300"/>
              </a:spcBef>
            </a:pPr>
            <a:r>
              <a:rPr lang="en-AU" dirty="0"/>
              <a:t>Finite and vulnerable resources</a:t>
            </a:r>
          </a:p>
          <a:p>
            <a:pPr lvl="1">
              <a:lnSpc>
                <a:spcPct val="100000"/>
              </a:lnSpc>
              <a:spcBef>
                <a:spcPts val="300"/>
              </a:spcBef>
            </a:pPr>
            <a:r>
              <a:rPr lang="en-AU" dirty="0"/>
              <a:t>Changing attitudes of developers and tour operators</a:t>
            </a:r>
          </a:p>
          <a:p>
            <a:pPr lvl="1">
              <a:lnSpc>
                <a:spcPct val="100000"/>
              </a:lnSpc>
              <a:spcBef>
                <a:spcPts val="300"/>
              </a:spcBef>
            </a:pPr>
            <a:endParaRPr lang="en-AU" sz="2200" dirty="0"/>
          </a:p>
          <a:p>
            <a:pPr lvl="1"/>
            <a:endParaRPr lang="en-AU" sz="2600" dirty="0"/>
          </a:p>
          <a:p>
            <a:endParaRPr lang="en-AU" dirty="0"/>
          </a:p>
          <a:p>
            <a:endParaRPr lang="en-AU" dirty="0"/>
          </a:p>
        </p:txBody>
      </p:sp>
      <p:sp>
        <p:nvSpPr>
          <p:cNvPr id="2" name="Footer Placeholder 1">
            <a:extLst>
              <a:ext uri="{FF2B5EF4-FFF2-40B4-BE49-F238E27FC236}">
                <a16:creationId xmlns:a16="http://schemas.microsoft.com/office/drawing/2014/main" id="{5C6BE6CC-B79B-4D57-99D4-3C25345CD22C}"/>
              </a:ext>
            </a:extLst>
          </p:cNvPr>
          <p:cNvSpPr>
            <a:spLocks noGrp="1"/>
          </p:cNvSpPr>
          <p:nvPr>
            <p:ph type="ftr" sz="quarter" idx="11"/>
          </p:nvPr>
        </p:nvSpPr>
        <p:spPr/>
        <p:txBody>
          <a:bodyPr/>
          <a:lstStyle/>
          <a:p>
            <a:r>
              <a:rPr lang="en-GB" dirty="0"/>
              <a:t>International Tourism Futures © Goodfellow Publishers 2020</a:t>
            </a:r>
          </a:p>
        </p:txBody>
      </p:sp>
    </p:spTree>
    <p:extLst>
      <p:ext uri="{BB962C8B-B14F-4D97-AF65-F5344CB8AC3E}">
        <p14:creationId xmlns:p14="http://schemas.microsoft.com/office/powerpoint/2010/main" val="326539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37C03-BB3E-42C0-B3F5-7081ED9CF039}"/>
              </a:ext>
            </a:extLst>
          </p:cNvPr>
          <p:cNvSpPr>
            <a:spLocks noGrp="1"/>
          </p:cNvSpPr>
          <p:nvPr>
            <p:ph type="title"/>
          </p:nvPr>
        </p:nvSpPr>
        <p:spPr/>
        <p:txBody>
          <a:bodyPr/>
          <a:lstStyle/>
          <a:p>
            <a:r>
              <a:rPr lang="en-AU" b="1" dirty="0">
                <a:latin typeface="+mn-lt"/>
              </a:rPr>
              <a:t>Tourism and Sustainable Development</a:t>
            </a:r>
          </a:p>
        </p:txBody>
      </p:sp>
      <p:sp>
        <p:nvSpPr>
          <p:cNvPr id="4" name="Content Placeholder 3">
            <a:extLst>
              <a:ext uri="{FF2B5EF4-FFF2-40B4-BE49-F238E27FC236}">
                <a16:creationId xmlns:a16="http://schemas.microsoft.com/office/drawing/2014/main" id="{11D707F6-253A-4731-88FD-88239EF4D6DB}"/>
              </a:ext>
            </a:extLst>
          </p:cNvPr>
          <p:cNvSpPr>
            <a:spLocks noGrp="1"/>
          </p:cNvSpPr>
          <p:nvPr>
            <p:ph idx="1"/>
          </p:nvPr>
        </p:nvSpPr>
        <p:spPr>
          <a:xfrm>
            <a:off x="838200" y="1582615"/>
            <a:ext cx="10515600" cy="4594348"/>
          </a:xfrm>
        </p:spPr>
        <p:txBody>
          <a:bodyPr/>
          <a:lstStyle/>
          <a:p>
            <a:pPr marL="0" indent="0" algn="ctr">
              <a:lnSpc>
                <a:spcPct val="100000"/>
              </a:lnSpc>
              <a:buNone/>
            </a:pPr>
            <a:endParaRPr lang="en-AU" dirty="0"/>
          </a:p>
          <a:p>
            <a:pPr marL="0" indent="0" algn="ctr">
              <a:buNone/>
            </a:pPr>
            <a:r>
              <a:rPr lang="en-AU" dirty="0"/>
              <a:t>‘Sustainable development is development that meets the needs of the present without compromising the ability of future generations to meet their own needs’ </a:t>
            </a:r>
          </a:p>
          <a:p>
            <a:pPr marL="0" indent="0" algn="r">
              <a:buNone/>
            </a:pPr>
            <a:r>
              <a:rPr lang="en-AU" dirty="0"/>
              <a:t>(WCED, 1987: 41).</a:t>
            </a:r>
          </a:p>
          <a:p>
            <a:pPr marL="0" indent="0" algn="ctr">
              <a:buNone/>
            </a:pPr>
            <a:endParaRPr lang="en-AU" dirty="0"/>
          </a:p>
        </p:txBody>
      </p:sp>
      <p:sp>
        <p:nvSpPr>
          <p:cNvPr id="2" name="Footer Placeholder 1">
            <a:extLst>
              <a:ext uri="{FF2B5EF4-FFF2-40B4-BE49-F238E27FC236}">
                <a16:creationId xmlns:a16="http://schemas.microsoft.com/office/drawing/2014/main" id="{5C6BE6CC-B79B-4D57-99D4-3C25345CD22C}"/>
              </a:ext>
            </a:extLst>
          </p:cNvPr>
          <p:cNvSpPr>
            <a:spLocks noGrp="1"/>
          </p:cNvSpPr>
          <p:nvPr>
            <p:ph type="ftr" sz="quarter" idx="11"/>
          </p:nvPr>
        </p:nvSpPr>
        <p:spPr/>
        <p:txBody>
          <a:bodyPr/>
          <a:lstStyle/>
          <a:p>
            <a:r>
              <a:rPr lang="en-GB" dirty="0"/>
              <a:t>International Tourism Futures © Goodfellow Publishers 2020</a:t>
            </a:r>
          </a:p>
        </p:txBody>
      </p:sp>
    </p:spTree>
    <p:extLst>
      <p:ext uri="{BB962C8B-B14F-4D97-AF65-F5344CB8AC3E}">
        <p14:creationId xmlns:p14="http://schemas.microsoft.com/office/powerpoint/2010/main" val="228907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37C03-BB3E-42C0-B3F5-7081ED9CF039}"/>
              </a:ext>
            </a:extLst>
          </p:cNvPr>
          <p:cNvSpPr>
            <a:spLocks noGrp="1"/>
          </p:cNvSpPr>
          <p:nvPr>
            <p:ph type="title"/>
          </p:nvPr>
        </p:nvSpPr>
        <p:spPr/>
        <p:txBody>
          <a:bodyPr/>
          <a:lstStyle/>
          <a:p>
            <a:r>
              <a:rPr lang="en-AU" b="1" dirty="0">
                <a:latin typeface="+mn-lt"/>
              </a:rPr>
              <a:t>The Three Pillars of Sustainability</a:t>
            </a:r>
          </a:p>
        </p:txBody>
      </p:sp>
      <p:sp>
        <p:nvSpPr>
          <p:cNvPr id="2" name="Footer Placeholder 1">
            <a:extLst>
              <a:ext uri="{FF2B5EF4-FFF2-40B4-BE49-F238E27FC236}">
                <a16:creationId xmlns:a16="http://schemas.microsoft.com/office/drawing/2014/main" id="{5C6BE6CC-B79B-4D57-99D4-3C25345CD22C}"/>
              </a:ext>
            </a:extLst>
          </p:cNvPr>
          <p:cNvSpPr>
            <a:spLocks noGrp="1"/>
          </p:cNvSpPr>
          <p:nvPr>
            <p:ph type="ftr" sz="quarter" idx="11"/>
          </p:nvPr>
        </p:nvSpPr>
        <p:spPr/>
        <p:txBody>
          <a:bodyPr/>
          <a:lstStyle/>
          <a:p>
            <a:r>
              <a:rPr lang="en-GB" dirty="0"/>
              <a:t>International Tourism Futures © Goodfellow Publishers 2020</a:t>
            </a:r>
          </a:p>
        </p:txBody>
      </p:sp>
      <p:sp>
        <p:nvSpPr>
          <p:cNvPr id="8" name="Oval 7">
            <a:extLst>
              <a:ext uri="{FF2B5EF4-FFF2-40B4-BE49-F238E27FC236}">
                <a16:creationId xmlns:a16="http://schemas.microsoft.com/office/drawing/2014/main" id="{F3A4629E-8490-4140-B084-46B85E52D7A8}"/>
              </a:ext>
            </a:extLst>
          </p:cNvPr>
          <p:cNvSpPr/>
          <p:nvPr/>
        </p:nvSpPr>
        <p:spPr>
          <a:xfrm>
            <a:off x="3522689" y="1690688"/>
            <a:ext cx="2773178" cy="268644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C8A20DCD-1424-504F-86EE-8E3B6DD328D6}"/>
              </a:ext>
            </a:extLst>
          </p:cNvPr>
          <p:cNvSpPr/>
          <p:nvPr/>
        </p:nvSpPr>
        <p:spPr>
          <a:xfrm>
            <a:off x="5578840" y="1690688"/>
            <a:ext cx="2773178" cy="268644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4D078DC5-7614-7C4C-A526-19F100B042FF}"/>
              </a:ext>
            </a:extLst>
          </p:cNvPr>
          <p:cNvSpPr/>
          <p:nvPr/>
        </p:nvSpPr>
        <p:spPr>
          <a:xfrm>
            <a:off x="4550765" y="3177213"/>
            <a:ext cx="2773178" cy="2686442"/>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169749-2590-EA43-BE5B-B03F3AFFF712}"/>
              </a:ext>
            </a:extLst>
          </p:cNvPr>
          <p:cNvSpPr txBox="1"/>
          <p:nvPr/>
        </p:nvSpPr>
        <p:spPr>
          <a:xfrm>
            <a:off x="6700603" y="2563318"/>
            <a:ext cx="1452797" cy="400110"/>
          </a:xfrm>
          <a:prstGeom prst="rect">
            <a:avLst/>
          </a:prstGeom>
          <a:noFill/>
        </p:spPr>
        <p:txBody>
          <a:bodyPr wrap="square" rtlCol="0">
            <a:spAutoFit/>
          </a:bodyPr>
          <a:lstStyle/>
          <a:p>
            <a:r>
              <a:rPr lang="en-US" sz="2000" b="1" dirty="0"/>
              <a:t>Economy</a:t>
            </a:r>
          </a:p>
        </p:txBody>
      </p:sp>
      <p:sp>
        <p:nvSpPr>
          <p:cNvPr id="16" name="TextBox 15">
            <a:extLst>
              <a:ext uri="{FF2B5EF4-FFF2-40B4-BE49-F238E27FC236}">
                <a16:creationId xmlns:a16="http://schemas.microsoft.com/office/drawing/2014/main" id="{21E3D6F0-46B4-4B49-A2AF-D260B3D7978F}"/>
              </a:ext>
            </a:extLst>
          </p:cNvPr>
          <p:cNvSpPr txBox="1"/>
          <p:nvPr/>
        </p:nvSpPr>
        <p:spPr>
          <a:xfrm>
            <a:off x="3927425" y="2616141"/>
            <a:ext cx="1452797" cy="400110"/>
          </a:xfrm>
          <a:prstGeom prst="rect">
            <a:avLst/>
          </a:prstGeom>
          <a:noFill/>
        </p:spPr>
        <p:txBody>
          <a:bodyPr wrap="square" rtlCol="0">
            <a:spAutoFit/>
          </a:bodyPr>
          <a:lstStyle/>
          <a:p>
            <a:r>
              <a:rPr lang="en-US" sz="2000" b="1" dirty="0"/>
              <a:t>Society</a:t>
            </a:r>
          </a:p>
        </p:txBody>
      </p:sp>
      <p:sp>
        <p:nvSpPr>
          <p:cNvPr id="17" name="TextBox 16">
            <a:extLst>
              <a:ext uri="{FF2B5EF4-FFF2-40B4-BE49-F238E27FC236}">
                <a16:creationId xmlns:a16="http://schemas.microsoft.com/office/drawing/2014/main" id="{D95A2F8B-8B8B-A64A-B261-520BBE480316}"/>
              </a:ext>
            </a:extLst>
          </p:cNvPr>
          <p:cNvSpPr txBox="1"/>
          <p:nvPr/>
        </p:nvSpPr>
        <p:spPr>
          <a:xfrm>
            <a:off x="5261548" y="4683871"/>
            <a:ext cx="1581463" cy="400110"/>
          </a:xfrm>
          <a:prstGeom prst="rect">
            <a:avLst/>
          </a:prstGeom>
          <a:noFill/>
        </p:spPr>
        <p:txBody>
          <a:bodyPr wrap="square" rtlCol="0">
            <a:spAutoFit/>
          </a:bodyPr>
          <a:lstStyle/>
          <a:p>
            <a:r>
              <a:rPr lang="en-US" sz="2000" b="1" dirty="0"/>
              <a:t>Environment</a:t>
            </a:r>
          </a:p>
        </p:txBody>
      </p:sp>
      <p:sp>
        <p:nvSpPr>
          <p:cNvPr id="18" name="TextBox 17">
            <a:extLst>
              <a:ext uri="{FF2B5EF4-FFF2-40B4-BE49-F238E27FC236}">
                <a16:creationId xmlns:a16="http://schemas.microsoft.com/office/drawing/2014/main" id="{5392CF28-5BED-8646-B81A-98BA9981B8BF}"/>
              </a:ext>
            </a:extLst>
          </p:cNvPr>
          <p:cNvSpPr txBox="1"/>
          <p:nvPr/>
        </p:nvSpPr>
        <p:spPr>
          <a:xfrm>
            <a:off x="5236560" y="3502591"/>
            <a:ext cx="1452797" cy="400110"/>
          </a:xfrm>
          <a:prstGeom prst="rect">
            <a:avLst/>
          </a:prstGeom>
          <a:solidFill>
            <a:schemeClr val="bg1"/>
          </a:solidFill>
        </p:spPr>
        <p:txBody>
          <a:bodyPr wrap="square" rtlCol="0">
            <a:spAutoFit/>
          </a:bodyPr>
          <a:lstStyle/>
          <a:p>
            <a:r>
              <a:rPr lang="en-US" sz="2000" b="1" dirty="0"/>
              <a:t>Sustainable</a:t>
            </a:r>
          </a:p>
        </p:txBody>
      </p:sp>
    </p:spTree>
    <p:extLst>
      <p:ext uri="{BB962C8B-B14F-4D97-AF65-F5344CB8AC3E}">
        <p14:creationId xmlns:p14="http://schemas.microsoft.com/office/powerpoint/2010/main" val="2113463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37C03-BB3E-42C0-B3F5-7081ED9CF039}"/>
              </a:ext>
            </a:extLst>
          </p:cNvPr>
          <p:cNvSpPr>
            <a:spLocks noGrp="1"/>
          </p:cNvSpPr>
          <p:nvPr>
            <p:ph type="title"/>
          </p:nvPr>
        </p:nvSpPr>
        <p:spPr/>
        <p:txBody>
          <a:bodyPr/>
          <a:lstStyle/>
          <a:p>
            <a:r>
              <a:rPr lang="en-AU" b="1" dirty="0">
                <a:latin typeface="+mn-lt"/>
              </a:rPr>
              <a:t>The Three Pillars of Sustainability - Examples</a:t>
            </a:r>
          </a:p>
        </p:txBody>
      </p:sp>
      <p:sp>
        <p:nvSpPr>
          <p:cNvPr id="2" name="Footer Placeholder 1">
            <a:extLst>
              <a:ext uri="{FF2B5EF4-FFF2-40B4-BE49-F238E27FC236}">
                <a16:creationId xmlns:a16="http://schemas.microsoft.com/office/drawing/2014/main" id="{5C6BE6CC-B79B-4D57-99D4-3C25345CD22C}"/>
              </a:ext>
            </a:extLst>
          </p:cNvPr>
          <p:cNvSpPr>
            <a:spLocks noGrp="1"/>
          </p:cNvSpPr>
          <p:nvPr>
            <p:ph type="ftr" sz="quarter" idx="11"/>
          </p:nvPr>
        </p:nvSpPr>
        <p:spPr/>
        <p:txBody>
          <a:bodyPr/>
          <a:lstStyle/>
          <a:p>
            <a:r>
              <a:rPr lang="en-GB" dirty="0"/>
              <a:t>International Tourism Futures © Goodfellow Publishers 2020</a:t>
            </a:r>
          </a:p>
        </p:txBody>
      </p:sp>
      <p:graphicFrame>
        <p:nvGraphicFramePr>
          <p:cNvPr id="5" name="Table 5">
            <a:extLst>
              <a:ext uri="{FF2B5EF4-FFF2-40B4-BE49-F238E27FC236}">
                <a16:creationId xmlns:a16="http://schemas.microsoft.com/office/drawing/2014/main" id="{3435680B-CA99-9041-A86B-94718E5E2A6B}"/>
              </a:ext>
            </a:extLst>
          </p:cNvPr>
          <p:cNvGraphicFramePr>
            <a:graphicFrameLocks noGrp="1"/>
          </p:cNvGraphicFramePr>
          <p:nvPr>
            <p:extLst>
              <p:ext uri="{D42A27DB-BD31-4B8C-83A1-F6EECF244321}">
                <p14:modId xmlns:p14="http://schemas.microsoft.com/office/powerpoint/2010/main" val="1753967075"/>
              </p:ext>
            </p:extLst>
          </p:nvPr>
        </p:nvGraphicFramePr>
        <p:xfrm>
          <a:off x="2032000" y="2110413"/>
          <a:ext cx="8127999" cy="2108200"/>
        </p:xfrm>
        <a:graphic>
          <a:graphicData uri="http://schemas.openxmlformats.org/drawingml/2006/table">
            <a:tbl>
              <a:tblPr firstRow="1" bandRow="1">
                <a:tableStyleId>{073A0DAA-6AF3-43AB-8588-CEC1D06C72B9}</a:tableStyleId>
              </a:tblPr>
              <a:tblGrid>
                <a:gridCol w="2709333">
                  <a:extLst>
                    <a:ext uri="{9D8B030D-6E8A-4147-A177-3AD203B41FA5}">
                      <a16:colId xmlns:a16="http://schemas.microsoft.com/office/drawing/2014/main" val="2293576904"/>
                    </a:ext>
                  </a:extLst>
                </a:gridCol>
                <a:gridCol w="2709333">
                  <a:extLst>
                    <a:ext uri="{9D8B030D-6E8A-4147-A177-3AD203B41FA5}">
                      <a16:colId xmlns:a16="http://schemas.microsoft.com/office/drawing/2014/main" val="4032124214"/>
                    </a:ext>
                  </a:extLst>
                </a:gridCol>
                <a:gridCol w="2709333">
                  <a:extLst>
                    <a:ext uri="{9D8B030D-6E8A-4147-A177-3AD203B41FA5}">
                      <a16:colId xmlns:a16="http://schemas.microsoft.com/office/drawing/2014/main" val="573680048"/>
                    </a:ext>
                  </a:extLst>
                </a:gridCol>
              </a:tblGrid>
              <a:tr h="370840">
                <a:tc>
                  <a:txBody>
                    <a:bodyPr/>
                    <a:lstStyle/>
                    <a:p>
                      <a:r>
                        <a:rPr lang="en-US" dirty="0"/>
                        <a:t>Economy</a:t>
                      </a:r>
                    </a:p>
                  </a:txBody>
                  <a:tcPr/>
                </a:tc>
                <a:tc>
                  <a:txBody>
                    <a:bodyPr/>
                    <a:lstStyle/>
                    <a:p>
                      <a:r>
                        <a:rPr lang="en-US" dirty="0"/>
                        <a:t>Society</a:t>
                      </a:r>
                    </a:p>
                  </a:txBody>
                  <a:tcPr/>
                </a:tc>
                <a:tc>
                  <a:txBody>
                    <a:bodyPr/>
                    <a:lstStyle/>
                    <a:p>
                      <a:r>
                        <a:rPr lang="en-US" dirty="0"/>
                        <a:t>Environment</a:t>
                      </a:r>
                    </a:p>
                  </a:txBody>
                  <a:tcPr/>
                </a:tc>
                <a:extLst>
                  <a:ext uri="{0D108BD9-81ED-4DB2-BD59-A6C34878D82A}">
                    <a16:rowId xmlns:a16="http://schemas.microsoft.com/office/drawing/2014/main" val="2230010535"/>
                  </a:ext>
                </a:extLst>
              </a:tr>
              <a:tr h="370840">
                <a:tc>
                  <a:txBody>
                    <a:bodyPr/>
                    <a:lstStyle/>
                    <a:p>
                      <a:r>
                        <a:rPr lang="en-US" dirty="0"/>
                        <a:t>Revenue generation</a:t>
                      </a:r>
                    </a:p>
                    <a:p>
                      <a:r>
                        <a:rPr lang="en-US" dirty="0"/>
                        <a:t>Job creation</a:t>
                      </a:r>
                    </a:p>
                    <a:p>
                      <a:r>
                        <a:rPr lang="en-US" dirty="0"/>
                        <a:t>Economic prosperity</a:t>
                      </a:r>
                    </a:p>
                    <a:p>
                      <a:r>
                        <a:rPr lang="en-US" dirty="0"/>
                        <a:t>Innovation</a:t>
                      </a:r>
                    </a:p>
                    <a:p>
                      <a:r>
                        <a:rPr lang="en-US" dirty="0"/>
                        <a:t>New markets</a:t>
                      </a:r>
                    </a:p>
                  </a:txBody>
                  <a:tcPr/>
                </a:tc>
                <a:tc>
                  <a:txBody>
                    <a:bodyPr/>
                    <a:lstStyle/>
                    <a:p>
                      <a:r>
                        <a:rPr lang="en-US" dirty="0"/>
                        <a:t>Increased traffic</a:t>
                      </a:r>
                    </a:p>
                    <a:p>
                      <a:r>
                        <a:rPr lang="en-US" dirty="0"/>
                        <a:t>Crime</a:t>
                      </a:r>
                    </a:p>
                    <a:p>
                      <a:r>
                        <a:rPr lang="en-US" dirty="0"/>
                        <a:t>Exploitation</a:t>
                      </a:r>
                    </a:p>
                    <a:p>
                      <a:r>
                        <a:rPr lang="en-US" dirty="0"/>
                        <a:t>Changing customs and norms</a:t>
                      </a:r>
                    </a:p>
                    <a:p>
                      <a:endParaRPr lang="en-US" dirty="0"/>
                    </a:p>
                  </a:txBody>
                  <a:tcPr/>
                </a:tc>
                <a:tc>
                  <a:txBody>
                    <a:bodyPr/>
                    <a:lstStyle/>
                    <a:p>
                      <a:r>
                        <a:rPr lang="en-US" dirty="0"/>
                        <a:t>Emissions</a:t>
                      </a:r>
                    </a:p>
                    <a:p>
                      <a:r>
                        <a:rPr lang="en-US" dirty="0"/>
                        <a:t>Waste</a:t>
                      </a:r>
                    </a:p>
                    <a:p>
                      <a:r>
                        <a:rPr lang="en-US" dirty="0"/>
                        <a:t>Pollution</a:t>
                      </a:r>
                    </a:p>
                    <a:p>
                      <a:r>
                        <a:rPr lang="en-US" dirty="0"/>
                        <a:t>Land degradation</a:t>
                      </a:r>
                    </a:p>
                    <a:p>
                      <a:r>
                        <a:rPr lang="en-US" dirty="0"/>
                        <a:t>Biodiversity loss</a:t>
                      </a:r>
                    </a:p>
                    <a:p>
                      <a:r>
                        <a:rPr lang="en-US" dirty="0"/>
                        <a:t>Water shortage</a:t>
                      </a:r>
                    </a:p>
                  </a:txBody>
                  <a:tcPr/>
                </a:tc>
                <a:extLst>
                  <a:ext uri="{0D108BD9-81ED-4DB2-BD59-A6C34878D82A}">
                    <a16:rowId xmlns:a16="http://schemas.microsoft.com/office/drawing/2014/main" val="426258168"/>
                  </a:ext>
                </a:extLst>
              </a:tr>
            </a:tbl>
          </a:graphicData>
        </a:graphic>
      </p:graphicFrame>
    </p:spTree>
    <p:extLst>
      <p:ext uri="{BB962C8B-B14F-4D97-AF65-F5344CB8AC3E}">
        <p14:creationId xmlns:p14="http://schemas.microsoft.com/office/powerpoint/2010/main" val="1387779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37C03-BB3E-42C0-B3F5-7081ED9CF039}"/>
              </a:ext>
            </a:extLst>
          </p:cNvPr>
          <p:cNvSpPr>
            <a:spLocks noGrp="1"/>
          </p:cNvSpPr>
          <p:nvPr>
            <p:ph type="title"/>
          </p:nvPr>
        </p:nvSpPr>
        <p:spPr/>
        <p:txBody>
          <a:bodyPr/>
          <a:lstStyle/>
          <a:p>
            <a:r>
              <a:rPr lang="en-AU" b="1" dirty="0">
                <a:latin typeface="+mn-lt"/>
              </a:rPr>
              <a:t>Sustainable Tourism</a:t>
            </a:r>
          </a:p>
        </p:txBody>
      </p:sp>
      <p:sp>
        <p:nvSpPr>
          <p:cNvPr id="4" name="Content Placeholder 3">
            <a:extLst>
              <a:ext uri="{FF2B5EF4-FFF2-40B4-BE49-F238E27FC236}">
                <a16:creationId xmlns:a16="http://schemas.microsoft.com/office/drawing/2014/main" id="{11D707F6-253A-4731-88FD-88239EF4D6DB}"/>
              </a:ext>
            </a:extLst>
          </p:cNvPr>
          <p:cNvSpPr>
            <a:spLocks noGrp="1"/>
          </p:cNvSpPr>
          <p:nvPr>
            <p:ph idx="1"/>
          </p:nvPr>
        </p:nvSpPr>
        <p:spPr>
          <a:xfrm>
            <a:off x="838200" y="1582615"/>
            <a:ext cx="10515600" cy="4594348"/>
          </a:xfrm>
        </p:spPr>
        <p:txBody>
          <a:bodyPr/>
          <a:lstStyle/>
          <a:p>
            <a:pPr marL="0" indent="0" algn="ctr">
              <a:lnSpc>
                <a:spcPct val="100000"/>
              </a:lnSpc>
              <a:buNone/>
            </a:pPr>
            <a:endParaRPr lang="en-AU" dirty="0"/>
          </a:p>
          <a:p>
            <a:pPr marL="0" indent="0" algn="ctr">
              <a:buNone/>
            </a:pPr>
            <a:r>
              <a:rPr lang="en-AU" dirty="0"/>
              <a:t>‘Sustainable tourism development meets the needs of present tourists and host regions while protecting and enhancing opportunities for the future. It is envisaged as leading to management of all resources in such a way that economic, social and aesthetic needs can be fulfilled while maintaining cultural integrity, essential ecological processes, biological diversity and life support systems</a:t>
            </a:r>
            <a:r>
              <a:rPr lang="en-AU" i="1" dirty="0"/>
              <a:t>.’</a:t>
            </a:r>
            <a:endParaRPr lang="en-AU" dirty="0"/>
          </a:p>
          <a:p>
            <a:pPr marL="0" indent="0" algn="r">
              <a:buNone/>
            </a:pPr>
            <a:r>
              <a:rPr lang="en-AU" dirty="0"/>
              <a:t>(UNWTO, 2005).</a:t>
            </a:r>
          </a:p>
          <a:p>
            <a:pPr marL="0" indent="0" algn="ctr">
              <a:buNone/>
            </a:pPr>
            <a:endParaRPr lang="en-AU" dirty="0"/>
          </a:p>
        </p:txBody>
      </p:sp>
      <p:sp>
        <p:nvSpPr>
          <p:cNvPr id="2" name="Footer Placeholder 1">
            <a:extLst>
              <a:ext uri="{FF2B5EF4-FFF2-40B4-BE49-F238E27FC236}">
                <a16:creationId xmlns:a16="http://schemas.microsoft.com/office/drawing/2014/main" id="{5C6BE6CC-B79B-4D57-99D4-3C25345CD22C}"/>
              </a:ext>
            </a:extLst>
          </p:cNvPr>
          <p:cNvSpPr>
            <a:spLocks noGrp="1"/>
          </p:cNvSpPr>
          <p:nvPr>
            <p:ph type="ftr" sz="quarter" idx="11"/>
          </p:nvPr>
        </p:nvSpPr>
        <p:spPr/>
        <p:txBody>
          <a:bodyPr/>
          <a:lstStyle/>
          <a:p>
            <a:r>
              <a:rPr lang="en-GB" dirty="0"/>
              <a:t>International Tourism Futures © Goodfellow Publishers 2020</a:t>
            </a:r>
          </a:p>
        </p:txBody>
      </p:sp>
    </p:spTree>
    <p:extLst>
      <p:ext uri="{BB962C8B-B14F-4D97-AF65-F5344CB8AC3E}">
        <p14:creationId xmlns:p14="http://schemas.microsoft.com/office/powerpoint/2010/main" val="3605135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37C03-BB3E-42C0-B3F5-7081ED9CF039}"/>
              </a:ext>
            </a:extLst>
          </p:cNvPr>
          <p:cNvSpPr>
            <a:spLocks noGrp="1"/>
          </p:cNvSpPr>
          <p:nvPr>
            <p:ph type="title"/>
          </p:nvPr>
        </p:nvSpPr>
        <p:spPr/>
        <p:txBody>
          <a:bodyPr/>
          <a:lstStyle/>
          <a:p>
            <a:r>
              <a:rPr lang="en-AU" b="1" dirty="0">
                <a:latin typeface="+mn-lt"/>
              </a:rPr>
              <a:t>The UN Sustainable Development Goals (SDGs)</a:t>
            </a:r>
          </a:p>
        </p:txBody>
      </p:sp>
      <p:sp>
        <p:nvSpPr>
          <p:cNvPr id="2" name="Footer Placeholder 1">
            <a:extLst>
              <a:ext uri="{FF2B5EF4-FFF2-40B4-BE49-F238E27FC236}">
                <a16:creationId xmlns:a16="http://schemas.microsoft.com/office/drawing/2014/main" id="{5C6BE6CC-B79B-4D57-99D4-3C25345CD22C}"/>
              </a:ext>
            </a:extLst>
          </p:cNvPr>
          <p:cNvSpPr>
            <a:spLocks noGrp="1"/>
          </p:cNvSpPr>
          <p:nvPr>
            <p:ph type="ftr" sz="quarter" idx="11"/>
          </p:nvPr>
        </p:nvSpPr>
        <p:spPr/>
        <p:txBody>
          <a:bodyPr/>
          <a:lstStyle/>
          <a:p>
            <a:r>
              <a:rPr lang="en-GB" dirty="0"/>
              <a:t>International Tourism Futures © Goodfellow Publishers 2020</a:t>
            </a:r>
          </a:p>
        </p:txBody>
      </p:sp>
      <p:pic>
        <p:nvPicPr>
          <p:cNvPr id="8" name="Picture 7">
            <a:extLst>
              <a:ext uri="{FF2B5EF4-FFF2-40B4-BE49-F238E27FC236}">
                <a16:creationId xmlns:a16="http://schemas.microsoft.com/office/drawing/2014/main" id="{5465394D-EE58-9847-AF8E-FEF0CA288A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962" y="1027906"/>
            <a:ext cx="7733620" cy="5464969"/>
          </a:xfrm>
          <a:prstGeom prst="rect">
            <a:avLst/>
          </a:prstGeom>
        </p:spPr>
      </p:pic>
    </p:spTree>
    <p:extLst>
      <p:ext uri="{BB962C8B-B14F-4D97-AF65-F5344CB8AC3E}">
        <p14:creationId xmlns:p14="http://schemas.microsoft.com/office/powerpoint/2010/main" val="310221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A37C03-BB3E-42C0-B3F5-7081ED9CF039}"/>
              </a:ext>
            </a:extLst>
          </p:cNvPr>
          <p:cNvSpPr>
            <a:spLocks noGrp="1"/>
          </p:cNvSpPr>
          <p:nvPr>
            <p:ph type="title"/>
          </p:nvPr>
        </p:nvSpPr>
        <p:spPr/>
        <p:txBody>
          <a:bodyPr/>
          <a:lstStyle/>
          <a:p>
            <a:r>
              <a:rPr lang="en-AU" b="1" dirty="0">
                <a:latin typeface="+mn-lt"/>
              </a:rPr>
              <a:t>The SDGs and Tourism</a:t>
            </a:r>
          </a:p>
        </p:txBody>
      </p:sp>
      <p:sp>
        <p:nvSpPr>
          <p:cNvPr id="4" name="Content Placeholder 3">
            <a:extLst>
              <a:ext uri="{FF2B5EF4-FFF2-40B4-BE49-F238E27FC236}">
                <a16:creationId xmlns:a16="http://schemas.microsoft.com/office/drawing/2014/main" id="{11D707F6-253A-4731-88FD-88239EF4D6DB}"/>
              </a:ext>
            </a:extLst>
          </p:cNvPr>
          <p:cNvSpPr>
            <a:spLocks noGrp="1"/>
          </p:cNvSpPr>
          <p:nvPr>
            <p:ph idx="1"/>
          </p:nvPr>
        </p:nvSpPr>
        <p:spPr>
          <a:xfrm>
            <a:off x="838200" y="1582615"/>
            <a:ext cx="10515600" cy="4594348"/>
          </a:xfrm>
        </p:spPr>
        <p:txBody>
          <a:bodyPr/>
          <a:lstStyle/>
          <a:p>
            <a:pPr marL="0" indent="0">
              <a:lnSpc>
                <a:spcPct val="100000"/>
              </a:lnSpc>
              <a:buNone/>
            </a:pPr>
            <a:endParaRPr lang="en-AU" dirty="0"/>
          </a:p>
          <a:p>
            <a:endParaRPr lang="en-AU" dirty="0"/>
          </a:p>
        </p:txBody>
      </p:sp>
      <p:sp>
        <p:nvSpPr>
          <p:cNvPr id="2" name="Footer Placeholder 1">
            <a:extLst>
              <a:ext uri="{FF2B5EF4-FFF2-40B4-BE49-F238E27FC236}">
                <a16:creationId xmlns:a16="http://schemas.microsoft.com/office/drawing/2014/main" id="{5C6BE6CC-B79B-4D57-99D4-3C25345CD22C}"/>
              </a:ext>
            </a:extLst>
          </p:cNvPr>
          <p:cNvSpPr>
            <a:spLocks noGrp="1"/>
          </p:cNvSpPr>
          <p:nvPr>
            <p:ph type="ftr" sz="quarter" idx="11"/>
          </p:nvPr>
        </p:nvSpPr>
        <p:spPr/>
        <p:txBody>
          <a:bodyPr/>
          <a:lstStyle/>
          <a:p>
            <a:r>
              <a:rPr lang="en-GB" dirty="0"/>
              <a:t>International Tourism Futures © Goodfellow Publishers 2020</a:t>
            </a:r>
          </a:p>
        </p:txBody>
      </p:sp>
      <p:graphicFrame>
        <p:nvGraphicFramePr>
          <p:cNvPr id="8" name="Table 8">
            <a:extLst>
              <a:ext uri="{FF2B5EF4-FFF2-40B4-BE49-F238E27FC236}">
                <a16:creationId xmlns:a16="http://schemas.microsoft.com/office/drawing/2014/main" id="{602B901A-2DA4-B347-ACCE-CCE1898217D3}"/>
              </a:ext>
            </a:extLst>
          </p:cNvPr>
          <p:cNvGraphicFramePr>
            <a:graphicFrameLocks noGrp="1"/>
          </p:cNvGraphicFramePr>
          <p:nvPr>
            <p:extLst>
              <p:ext uri="{D42A27DB-BD31-4B8C-83A1-F6EECF244321}">
                <p14:modId xmlns:p14="http://schemas.microsoft.com/office/powerpoint/2010/main" val="194324537"/>
              </p:ext>
            </p:extLst>
          </p:nvPr>
        </p:nvGraphicFramePr>
        <p:xfrm>
          <a:off x="1138419" y="1639903"/>
          <a:ext cx="9915162" cy="4435729"/>
        </p:xfrm>
        <a:graphic>
          <a:graphicData uri="http://schemas.openxmlformats.org/drawingml/2006/table">
            <a:tbl>
              <a:tblPr firstRow="1" bandRow="1">
                <a:tableStyleId>{2D5ABB26-0587-4C30-8999-92F81FD0307C}</a:tableStyleId>
              </a:tblPr>
              <a:tblGrid>
                <a:gridCol w="1288159">
                  <a:extLst>
                    <a:ext uri="{9D8B030D-6E8A-4147-A177-3AD203B41FA5}">
                      <a16:colId xmlns:a16="http://schemas.microsoft.com/office/drawing/2014/main" val="3970365118"/>
                    </a:ext>
                  </a:extLst>
                </a:gridCol>
                <a:gridCol w="8627003">
                  <a:extLst>
                    <a:ext uri="{9D8B030D-6E8A-4147-A177-3AD203B41FA5}">
                      <a16:colId xmlns:a16="http://schemas.microsoft.com/office/drawing/2014/main" val="3993015952"/>
                    </a:ext>
                  </a:extLst>
                </a:gridCol>
              </a:tblGrid>
              <a:tr h="225612">
                <a:tc>
                  <a:txBody>
                    <a:bodyPr/>
                    <a:lstStyle/>
                    <a:p>
                      <a:endParaRPr lang="en-US" sz="1600" dirty="0"/>
                    </a:p>
                    <a:p>
                      <a:endParaRPr lang="en-US" sz="1600" dirty="0"/>
                    </a:p>
                    <a:p>
                      <a:endParaRPr lang="en-US" sz="1600" dirty="0"/>
                    </a:p>
                    <a:p>
                      <a:endParaRPr lang="en-US" sz="1600" dirty="0"/>
                    </a:p>
                  </a:txBody>
                  <a:tcP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7000"/>
                        </a:lnSpc>
                        <a:spcAft>
                          <a:spcPts val="800"/>
                        </a:spcAft>
                      </a:pPr>
                      <a:endParaRPr lang="en-AU" sz="16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AU" sz="1600" dirty="0">
                          <a:effectLst/>
                          <a:latin typeface="Calibri" panose="020F0502020204030204" pitchFamily="34" charset="0"/>
                          <a:ea typeface="Calibri" panose="020F0502020204030204" pitchFamily="34" charset="0"/>
                          <a:cs typeface="Calibri" panose="020F0502020204030204" pitchFamily="34" charset="0"/>
                        </a:rPr>
                        <a:t>Tourism can be linked to national poverty reduction strategies and entrepreneurship through low skills requirements and local recruitment.</a:t>
                      </a:r>
                    </a:p>
                    <a:p>
                      <a:pPr>
                        <a:lnSpc>
                          <a:spcPct val="107000"/>
                        </a:lnSpc>
                        <a:spcAft>
                          <a:spcPts val="800"/>
                        </a:spcAft>
                      </a:pPr>
                      <a:endParaRPr lang="en-AU"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1418822"/>
                  </a:ext>
                </a:extLst>
              </a:tr>
              <a:tr h="370840">
                <a:tc>
                  <a:txBody>
                    <a:bodyPr/>
                    <a:lstStyle/>
                    <a:p>
                      <a:endParaRPr lang="en-US" sz="1600" dirty="0"/>
                    </a:p>
                    <a:p>
                      <a:endParaRPr lang="en-US" sz="1600" dirty="0"/>
                    </a:p>
                    <a:p>
                      <a:endParaRPr lang="en-US" sz="1600" dirty="0"/>
                    </a:p>
                    <a:p>
                      <a:endParaRPr lang="en-US" sz="1600"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600" kern="1200" dirty="0">
                        <a:solidFill>
                          <a:schemeClr val="tx1"/>
                        </a:solidFill>
                        <a:effectLst/>
                        <a:latin typeface="+mn-lt"/>
                        <a:ea typeface="+mn-ea"/>
                        <a:cs typeface="+mn-cs"/>
                      </a:endParaRPr>
                    </a:p>
                    <a:p>
                      <a:r>
                        <a:rPr lang="en-AU" sz="1600" kern="1200" dirty="0">
                          <a:solidFill>
                            <a:schemeClr val="tx1"/>
                          </a:solidFill>
                          <a:effectLst/>
                          <a:latin typeface="+mn-lt"/>
                          <a:ea typeface="+mn-ea"/>
                          <a:cs typeface="+mn-cs"/>
                        </a:rPr>
                        <a:t>Tourism can spur sustainable agriculture by promoting production, supplies to hotels, and sales of local products to tourists.</a:t>
                      </a:r>
                      <a:r>
                        <a:rPr lang="en-AU" sz="1600" dirty="0">
                          <a:effectLst/>
                        </a:rPr>
                        <a:t> </a:t>
                      </a:r>
                    </a:p>
                    <a:p>
                      <a:endParaRPr lang="en-AU" sz="1600" dirty="0">
                        <a:effectLst/>
                      </a:endParaRPr>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05379230"/>
                  </a:ext>
                </a:extLst>
              </a:tr>
              <a:tr h="370840">
                <a:tc>
                  <a:txBody>
                    <a:bodyPr/>
                    <a:lstStyle/>
                    <a:p>
                      <a:endParaRPr lang="en-US" sz="1600" dirty="0"/>
                    </a:p>
                    <a:p>
                      <a:endParaRPr lang="en-US" sz="1600" dirty="0"/>
                    </a:p>
                    <a:p>
                      <a:endParaRPr lang="en-US" sz="1600" dirty="0"/>
                    </a:p>
                    <a:p>
                      <a:endParaRPr lang="en-US" sz="1600"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AU" sz="1600" kern="1200" dirty="0">
                        <a:solidFill>
                          <a:schemeClr val="tx1"/>
                        </a:solidFill>
                        <a:effectLst/>
                        <a:latin typeface="+mn-lt"/>
                        <a:ea typeface="+mn-ea"/>
                        <a:cs typeface="+mn-cs"/>
                      </a:endParaRPr>
                    </a:p>
                    <a:p>
                      <a:r>
                        <a:rPr lang="en-AU" sz="1600" kern="1200" dirty="0">
                          <a:solidFill>
                            <a:schemeClr val="tx1"/>
                          </a:solidFill>
                          <a:effectLst/>
                          <a:latin typeface="+mn-lt"/>
                          <a:ea typeface="+mn-ea"/>
                          <a:cs typeface="+mn-cs"/>
                        </a:rPr>
                        <a:t>Tax income generated from tourism and visitors' fees collected in protected areas can be reinvested in health care and services.</a:t>
                      </a:r>
                      <a:r>
                        <a:rPr lang="en-AU" sz="1600" dirty="0">
                          <a:effectLst/>
                        </a:rPr>
                        <a:t> </a:t>
                      </a:r>
                    </a:p>
                    <a:p>
                      <a:endParaRPr lang="en-US" sz="1600" dirty="0"/>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02285227"/>
                  </a:ext>
                </a:extLst>
              </a:tr>
              <a:tr h="370840">
                <a:tc>
                  <a:txBody>
                    <a:bodyPr/>
                    <a:lstStyle/>
                    <a:p>
                      <a:endParaRPr lang="en-US" sz="1600" dirty="0"/>
                    </a:p>
                    <a:p>
                      <a:endParaRPr lang="en-US" sz="1600" dirty="0"/>
                    </a:p>
                    <a:p>
                      <a:endParaRPr lang="en-US" sz="1600" dirty="0"/>
                    </a:p>
                    <a:p>
                      <a:endParaRPr lang="en-US" sz="1600" dirty="0"/>
                    </a:p>
                  </a:txBody>
                  <a:tcP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endParaRPr lang="en-AU" sz="1600" kern="1200" dirty="0">
                        <a:solidFill>
                          <a:schemeClr val="tx1"/>
                        </a:solidFill>
                        <a:effectLst/>
                        <a:latin typeface="+mn-lt"/>
                        <a:ea typeface="+mn-ea"/>
                        <a:cs typeface="+mn-cs"/>
                      </a:endParaRPr>
                    </a:p>
                    <a:p>
                      <a:r>
                        <a:rPr lang="en-AU" sz="1600" kern="1200" dirty="0">
                          <a:solidFill>
                            <a:schemeClr val="tx1"/>
                          </a:solidFill>
                          <a:effectLst/>
                          <a:latin typeface="+mn-lt"/>
                          <a:ea typeface="+mn-ea"/>
                          <a:cs typeface="+mn-cs"/>
                        </a:rPr>
                        <a:t>Capacity and skills need to be built to ensure the tourism sector can prosper and provide job opportunities for youth, women and those with special needs.</a:t>
                      </a:r>
                      <a:r>
                        <a:rPr lang="en-AU" sz="1600" dirty="0">
                          <a:effectLst/>
                        </a:rPr>
                        <a:t> </a:t>
                      </a:r>
                      <a:endParaRPr lang="en-US" sz="1600" dirty="0"/>
                    </a:p>
                  </a:txBody>
                  <a:tcP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425480360"/>
                  </a:ext>
                </a:extLst>
              </a:tr>
            </a:tbl>
          </a:graphicData>
        </a:graphic>
      </p:graphicFrame>
      <p:pic>
        <p:nvPicPr>
          <p:cNvPr id="17" name="Picture 16">
            <a:extLst>
              <a:ext uri="{FF2B5EF4-FFF2-40B4-BE49-F238E27FC236}">
                <a16:creationId xmlns:a16="http://schemas.microsoft.com/office/drawing/2014/main" id="{FB586164-CB86-F043-9773-34B88CEE486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4070" y="1792581"/>
            <a:ext cx="953770" cy="953770"/>
          </a:xfrm>
          <a:prstGeom prst="rect">
            <a:avLst/>
          </a:prstGeom>
          <a:noFill/>
        </p:spPr>
      </p:pic>
      <p:pic>
        <p:nvPicPr>
          <p:cNvPr id="18" name="Picture 17">
            <a:extLst>
              <a:ext uri="{FF2B5EF4-FFF2-40B4-BE49-F238E27FC236}">
                <a16:creationId xmlns:a16="http://schemas.microsoft.com/office/drawing/2014/main" id="{F559748D-3A27-CA44-8C11-A5DEA8D74855}"/>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14070" y="2926019"/>
            <a:ext cx="953770" cy="953770"/>
          </a:xfrm>
          <a:prstGeom prst="rect">
            <a:avLst/>
          </a:prstGeom>
          <a:noFill/>
        </p:spPr>
      </p:pic>
      <p:pic>
        <p:nvPicPr>
          <p:cNvPr id="19" name="Picture 18">
            <a:extLst>
              <a:ext uri="{FF2B5EF4-FFF2-40B4-BE49-F238E27FC236}">
                <a16:creationId xmlns:a16="http://schemas.microsoft.com/office/drawing/2014/main" id="{78D305AB-FC95-4E47-9BEE-7F06D7BCF6A1}"/>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6610" y="4059457"/>
            <a:ext cx="951230" cy="951230"/>
          </a:xfrm>
          <a:prstGeom prst="rect">
            <a:avLst/>
          </a:prstGeom>
          <a:noFill/>
        </p:spPr>
      </p:pic>
      <p:pic>
        <p:nvPicPr>
          <p:cNvPr id="20" name="Picture 19">
            <a:extLst>
              <a:ext uri="{FF2B5EF4-FFF2-40B4-BE49-F238E27FC236}">
                <a16:creationId xmlns:a16="http://schemas.microsoft.com/office/drawing/2014/main" id="{C832D456-C3E8-3349-831D-CDEAE0418EC5}"/>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16610" y="5097279"/>
            <a:ext cx="951230" cy="951230"/>
          </a:xfrm>
          <a:prstGeom prst="rect">
            <a:avLst/>
          </a:prstGeom>
          <a:noFill/>
        </p:spPr>
      </p:pic>
    </p:spTree>
    <p:extLst>
      <p:ext uri="{BB962C8B-B14F-4D97-AF65-F5344CB8AC3E}">
        <p14:creationId xmlns:p14="http://schemas.microsoft.com/office/powerpoint/2010/main" val="1074627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10554</TotalTime>
  <Words>2734</Words>
  <Application>Microsoft Macintosh PowerPoint</Application>
  <PresentationFormat>Widescreen</PresentationFormat>
  <Paragraphs>196</Paragraphs>
  <Slides>17</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Chapter Outline</vt:lpstr>
      <vt:lpstr>Introduction</vt:lpstr>
      <vt:lpstr>Tourism and Sustainable Development</vt:lpstr>
      <vt:lpstr>The Three Pillars of Sustainability</vt:lpstr>
      <vt:lpstr>The Three Pillars of Sustainability - Examples</vt:lpstr>
      <vt:lpstr>Sustainable Tourism</vt:lpstr>
      <vt:lpstr>The UN Sustainable Development Goals (SDGs)</vt:lpstr>
      <vt:lpstr>The SDGs and Tourism</vt:lpstr>
      <vt:lpstr>The SDGs and Tourism</vt:lpstr>
      <vt:lpstr>Responsible Tourism</vt:lpstr>
      <vt:lpstr>Responsible Tourism - Whose Responsibility?</vt:lpstr>
      <vt:lpstr>Systems Thinking</vt:lpstr>
      <vt:lpstr>A Systems Approach to Responsible Tourism</vt:lpstr>
      <vt:lpstr>Summary</vt:lpstr>
      <vt:lpstr>Case Study</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Sally North</dc:creator>
  <cp:lastModifiedBy>Swati Nagpal</cp:lastModifiedBy>
  <cp:revision>194</cp:revision>
  <dcterms:created xsi:type="dcterms:W3CDTF">2016-07-13T11:20:36Z</dcterms:created>
  <dcterms:modified xsi:type="dcterms:W3CDTF">2021-02-26T01:47:44Z</dcterms:modified>
</cp:coreProperties>
</file>